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1" r:id="rId2"/>
    <p:sldId id="262" r:id="rId3"/>
    <p:sldId id="258" r:id="rId4"/>
    <p:sldId id="261" r:id="rId5"/>
    <p:sldId id="273" r:id="rId6"/>
    <p:sldId id="275" r:id="rId7"/>
    <p:sldId id="274" r:id="rId8"/>
    <p:sldId id="276" r:id="rId9"/>
    <p:sldId id="266" r:id="rId10"/>
    <p:sldId id="277" r:id="rId11"/>
    <p:sldId id="278" r:id="rId12"/>
    <p:sldId id="279" r:id="rId13"/>
    <p:sldId id="265" r:id="rId14"/>
    <p:sldId id="260" r:id="rId15"/>
    <p:sldId id="280" r:id="rId16"/>
    <p:sldId id="281" r:id="rId17"/>
    <p:sldId id="283" r:id="rId18"/>
    <p:sldId id="284" r:id="rId19"/>
    <p:sldId id="282" r:id="rId20"/>
    <p:sldId id="26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autoAdjust="0"/>
    <p:restoredTop sz="94660"/>
  </p:normalViewPr>
  <p:slideViewPr>
    <p:cSldViewPr snapToGrid="0">
      <p:cViewPr varScale="1">
        <p:scale>
          <a:sx n="74" d="100"/>
          <a:sy n="74" d="100"/>
        </p:scale>
        <p:origin x="768" y="54"/>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smtClean="0"/>
            <a:t>1</a:t>
          </a:r>
          <a:endParaRPr lang="en-US" dirty="0"/>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en-US" dirty="0" smtClean="0"/>
            <a:t>2</a:t>
          </a:r>
          <a:endParaRPr lang="en-US" dirty="0"/>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smtClean="0"/>
            <a:t>3</a:t>
          </a:r>
          <a:endParaRPr lang="en-US" dirty="0"/>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pPr rtl="1"/>
          <a:endParaRPr lang="ar-IQ"/>
        </a:p>
      </dgm:t>
    </dgm:pt>
    <dgm:pt modelId="{EAA4FAF7-2B1B-440D-AB04-52061A8327A8}" type="pres">
      <dgm:prSet presAssocID="{0EFAF7DB-220E-474B-A306-B18848A2E64E}" presName="node" presStyleLbl="node1" presStyleIdx="0" presStyleCnt="3" custScaleY="41974" custLinFactNeighborX="-26645" custLinFactNeighborY="-21">
        <dgm:presLayoutVars>
          <dgm:bulletEnabled val="1"/>
        </dgm:presLayoutVars>
      </dgm:prSet>
      <dgm:spPr/>
      <dgm:t>
        <a:bodyPr/>
        <a:lstStyle/>
        <a:p>
          <a:pPr rtl="1"/>
          <a:endParaRPr lang="ar-IQ"/>
        </a:p>
      </dgm:t>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3" custScaleY="46660" custLinFactNeighborX="-3318" custLinFactNeighborY="-4501">
        <dgm:presLayoutVars>
          <dgm:bulletEnabled val="1"/>
        </dgm:presLayoutVars>
      </dgm:prSet>
      <dgm:spPr/>
      <dgm:t>
        <a:bodyPr/>
        <a:lstStyle/>
        <a:p>
          <a:pPr rtl="1"/>
          <a:endParaRPr lang="ar-IQ"/>
        </a:p>
      </dgm:t>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3" custScaleY="37967" custLinFactNeighborX="-50811" custLinFactNeighborY="52814">
        <dgm:presLayoutVars>
          <dgm:bulletEnabled val="1"/>
        </dgm:presLayoutVars>
      </dgm:prSet>
      <dgm:spPr/>
      <dgm:t>
        <a:bodyPr/>
        <a:lstStyle/>
        <a:p>
          <a:pPr rtl="1"/>
          <a:endParaRPr lang="ar-IQ"/>
        </a:p>
      </dgm:t>
    </dgm:pt>
  </dgm:ptLst>
  <dgm:cxnLst>
    <dgm:cxn modelId="{1A254136-9EEE-43D0-BC71-1289B085104A}" srcId="{B842BC11-90CF-49FF-8D61-E8A8AAFE1BB6}" destId="{9CA7C66F-6CF9-4093-95BD-C861D9811AA0}" srcOrd="1" destOrd="0" parTransId="{5C383048-3A83-419C-82E9-AA46D2B4FFD3}" sibTransId="{9AC506A7-F034-46F5-B26F-46FD22856FB4}"/>
    <dgm:cxn modelId="{98E9781F-6C85-4C8B-A8C8-ACC68D56FD26}" type="presOf" srcId="{0EFAF7DB-220E-474B-A306-B18848A2E64E}" destId="{EAA4FAF7-2B1B-440D-AB04-52061A8327A8}"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C2739289-C7F5-4C2B-8002-E64A84A3CCF1}" type="presOf" srcId="{9CA7C66F-6CF9-4093-95BD-C861D9811AA0}" destId="{C593AB34-4B84-4F47-A09D-1663F9F71AFC}" srcOrd="0" destOrd="0" presId="urn:microsoft.com/office/officeart/2005/8/layout/default"/>
    <dgm:cxn modelId="{7095E1F8-4EDE-4430-B07D-B7175589A733}" type="presOf" srcId="{B842BC11-90CF-49FF-8D61-E8A8AAFE1BB6}" destId="{068CCA7D-1404-4068-AB93-6968EFC37502}"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smtClean="0"/>
            <a:t>1</a:t>
          </a:r>
          <a:endParaRPr lang="en-US" dirty="0"/>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pPr rtl="1"/>
          <a:endParaRPr lang="ar-IQ"/>
        </a:p>
      </dgm:t>
    </dgm:pt>
    <dgm:pt modelId="{EAA4FAF7-2B1B-440D-AB04-52061A8327A8}" type="pres">
      <dgm:prSet presAssocID="{0EFAF7DB-220E-474B-A306-B18848A2E64E}" presName="node" presStyleLbl="node1" presStyleIdx="0" presStyleCnt="1" custLinFactNeighborX="50441" custLinFactNeighborY="-65946">
        <dgm:presLayoutVars>
          <dgm:bulletEnabled val="1"/>
        </dgm:presLayoutVars>
      </dgm:prSet>
      <dgm:spPr/>
      <dgm:t>
        <a:bodyPr/>
        <a:lstStyle/>
        <a:p>
          <a:pPr rtl="1"/>
          <a:endParaRPr lang="ar-IQ"/>
        </a:p>
      </dgm:t>
    </dgm:pt>
  </dgm:ptLst>
  <dgm:cxnLst>
    <dgm:cxn modelId="{1FCCFB38-042A-465E-B291-DE008ACA6F1E}" type="presOf" srcId="{B842BC11-90CF-49FF-8D61-E8A8AAFE1BB6}" destId="{068CCA7D-1404-4068-AB93-6968EFC37502}" srcOrd="0" destOrd="0" presId="urn:microsoft.com/office/officeart/2005/8/layout/default"/>
    <dgm:cxn modelId="{C39DA374-F1D8-4F7F-B4BF-B86F74A81335}" type="presOf" srcId="{0EFAF7DB-220E-474B-A306-B18848A2E64E}" destId="{EAA4FAF7-2B1B-440D-AB04-52061A8327A8}"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AB2B5180-D2A5-4C47-B903-0C5C83CF8193}" type="presParOf" srcId="{068CCA7D-1404-4068-AB93-6968EFC37502}" destId="{EAA4FAF7-2B1B-440D-AB04-52061A8327A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smtClean="0"/>
            <a:t>2</a:t>
          </a:r>
          <a:endParaRPr lang="en-US" dirty="0"/>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pPr rtl="1"/>
          <a:endParaRPr lang="ar-IQ"/>
        </a:p>
      </dgm:t>
    </dgm:pt>
    <dgm:pt modelId="{EAA4FAF7-2B1B-440D-AB04-52061A8327A8}" type="pres">
      <dgm:prSet presAssocID="{0EFAF7DB-220E-474B-A306-B18848A2E64E}" presName="node" presStyleLbl="node1" presStyleIdx="0" presStyleCnt="1" custLinFactNeighborX="50441" custLinFactNeighborY="-65946">
        <dgm:presLayoutVars>
          <dgm:bulletEnabled val="1"/>
        </dgm:presLayoutVars>
      </dgm:prSet>
      <dgm:spPr/>
      <dgm:t>
        <a:bodyPr/>
        <a:lstStyle/>
        <a:p>
          <a:pPr rtl="1"/>
          <a:endParaRPr lang="ar-IQ"/>
        </a:p>
      </dgm:t>
    </dgm:pt>
  </dgm:ptLst>
  <dgm:cxnLst>
    <dgm:cxn modelId="{2848623D-B88E-4048-8979-0000BC0756FE}" type="presOf" srcId="{0EFAF7DB-220E-474B-A306-B18848A2E64E}" destId="{EAA4FAF7-2B1B-440D-AB04-52061A8327A8}" srcOrd="0" destOrd="0" presId="urn:microsoft.com/office/officeart/2005/8/layout/default"/>
    <dgm:cxn modelId="{5955449B-A5DB-43D4-93BE-A10632BB44F4}" type="presOf" srcId="{B842BC11-90CF-49FF-8D61-E8A8AAFE1BB6}" destId="{068CCA7D-1404-4068-AB93-6968EFC37502}"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6A922727-56D1-4CDB-A006-141A730CFAF5}" type="presParOf" srcId="{068CCA7D-1404-4068-AB93-6968EFC37502}" destId="{EAA4FAF7-2B1B-440D-AB04-52061A8327A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smtClean="0"/>
            <a:t>3</a:t>
          </a:r>
          <a:endParaRPr lang="en-US" dirty="0"/>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pPr rtl="1"/>
          <a:endParaRPr lang="ar-IQ"/>
        </a:p>
      </dgm:t>
    </dgm:pt>
    <dgm:pt modelId="{EAA4FAF7-2B1B-440D-AB04-52061A8327A8}" type="pres">
      <dgm:prSet presAssocID="{0EFAF7DB-220E-474B-A306-B18848A2E64E}" presName="node" presStyleLbl="node1" presStyleIdx="0" presStyleCnt="1" custLinFactNeighborX="50441" custLinFactNeighborY="-65946">
        <dgm:presLayoutVars>
          <dgm:bulletEnabled val="1"/>
        </dgm:presLayoutVars>
      </dgm:prSet>
      <dgm:spPr/>
      <dgm:t>
        <a:bodyPr/>
        <a:lstStyle/>
        <a:p>
          <a:pPr rtl="1"/>
          <a:endParaRPr lang="ar-IQ"/>
        </a:p>
      </dgm:t>
    </dgm:pt>
  </dgm:ptLst>
  <dgm:cxnLst>
    <dgm:cxn modelId="{EA7D86B2-058A-4CC8-B036-B048F459402B}" type="presOf" srcId="{0EFAF7DB-220E-474B-A306-B18848A2E64E}" destId="{EAA4FAF7-2B1B-440D-AB04-52061A8327A8}" srcOrd="0" destOrd="0" presId="urn:microsoft.com/office/officeart/2005/8/layout/default"/>
    <dgm:cxn modelId="{E057B2EB-B839-442D-AD94-F481D78F5B0A}" type="presOf" srcId="{B842BC11-90CF-49FF-8D61-E8A8AAFE1BB6}" destId="{068CCA7D-1404-4068-AB93-6968EFC37502}"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A5CFBA15-6D06-4758-A40F-98C54510DD42}" type="presParOf" srcId="{068CCA7D-1404-4068-AB93-6968EFC37502}" destId="{EAA4FAF7-2B1B-440D-AB04-52061A8327A8}"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0" y="960"/>
          <a:ext cx="4806352" cy="1210450"/>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1</a:t>
          </a:r>
          <a:endParaRPr lang="en-US" sz="3800" kern="1200" dirty="0"/>
        </a:p>
      </dsp:txBody>
      <dsp:txXfrm>
        <a:off x="0" y="960"/>
        <a:ext cx="4806352" cy="1210450"/>
      </dsp:txXfrm>
    </dsp:sp>
    <dsp:sp modelId="{C593AB34-4B84-4F47-A09D-1663F9F71AFC}">
      <dsp:nvSpPr>
        <dsp:cNvPr id="0" name=""/>
        <dsp:cNvSpPr/>
      </dsp:nvSpPr>
      <dsp:spPr>
        <a:xfrm>
          <a:off x="0" y="1562851"/>
          <a:ext cx="4806352" cy="1345586"/>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2</a:t>
          </a:r>
          <a:endParaRPr lang="en-US" sz="3800" kern="1200" dirty="0"/>
        </a:p>
      </dsp:txBody>
      <dsp:txXfrm>
        <a:off x="0" y="1562851"/>
        <a:ext cx="4806352" cy="1345586"/>
      </dsp:txXfrm>
    </dsp:sp>
    <dsp:sp modelId="{917D3CD9-BA5B-404E-931F-223BF970C99B}">
      <dsp:nvSpPr>
        <dsp:cNvPr id="0" name=""/>
        <dsp:cNvSpPr/>
      </dsp:nvSpPr>
      <dsp:spPr>
        <a:xfrm>
          <a:off x="0" y="3520439"/>
          <a:ext cx="4806352" cy="109489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3</a:t>
          </a:r>
          <a:endParaRPr lang="en-US" sz="3800" kern="1200" dirty="0"/>
        </a:p>
      </dsp:txBody>
      <dsp:txXfrm>
        <a:off x="0" y="3520439"/>
        <a:ext cx="4806352" cy="1094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389074" y="0"/>
          <a:ext cx="1982424" cy="1189454"/>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1</a:t>
          </a:r>
          <a:endParaRPr lang="en-US" sz="4100" kern="1200" dirty="0"/>
        </a:p>
      </dsp:txBody>
      <dsp:txXfrm>
        <a:off x="389074" y="0"/>
        <a:ext cx="1982424" cy="1189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389074" y="0"/>
          <a:ext cx="1982424" cy="1189454"/>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t>2</a:t>
          </a:r>
          <a:endParaRPr lang="en-US" sz="4100" kern="1200" dirty="0"/>
        </a:p>
      </dsp:txBody>
      <dsp:txXfrm>
        <a:off x="389074" y="0"/>
        <a:ext cx="1982424" cy="1189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0" y="0"/>
          <a:ext cx="1838447" cy="1103068"/>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3</a:t>
          </a:r>
          <a:endParaRPr lang="en-US" sz="3800" kern="1200" dirty="0"/>
        </a:p>
      </dsp:txBody>
      <dsp:txXfrm>
        <a:off x="0" y="0"/>
        <a:ext cx="1838447" cy="11030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12/19/2017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12/19/2017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ar-SA" smtClean="0"/>
              <a:t>انقر لتحرير نمط العنوان الرئيسي</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ar-SA" smtClean="0"/>
              <a:t>انقر لتحرير نمط العنوان الرئيسي</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ar-SA" smtClean="0"/>
              <a:t>انقر فوق الأيقونة لإضافة صورة</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ar-SA" smtClean="0"/>
              <a:t>انقر فوق الأيقونة لإضافة صورة</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ar-SA" smtClean="0"/>
              <a:t>انقر فوق الأيقونة لإضافة صورة</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12/19/2017</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ar-SA" smtClean="0"/>
              <a:t>انقر لتحرير نمط العنوان الرئيسي</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12/19/2017</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ar-SA" smtClean="0"/>
              <a:t>انقر لتحرير نمط العنوان الرئيسي</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12/19/2017</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12/19/2017</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ar-SA" smtClean="0"/>
              <a:t>انقر لتحرير نمط العنوان الرئيسي</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12/19/2017</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1" y="-6091113"/>
            <a:ext cx="9674300" cy="13684456"/>
          </a:xfrm>
          <a:prstGeom prst="rect">
            <a:avLst/>
          </a:prstGeom>
        </p:spPr>
      </p:pic>
      <p:sp>
        <p:nvSpPr>
          <p:cNvPr id="7" name="Rectangle 6"/>
          <p:cNvSpPr/>
          <p:nvPr userDrawn="1"/>
        </p:nvSpPr>
        <p:spPr>
          <a:xfrm>
            <a:off x="16" y="0"/>
            <a:ext cx="6074213" cy="6858000"/>
          </a:xfrm>
          <a:prstGeom prst="rect">
            <a:avLst/>
          </a:prstGeom>
          <a:solidFill>
            <a:srgbClr val="A8433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1"/>
          <p:cNvSpPr>
            <a:spLocks noGrp="1"/>
          </p:cNvSpPr>
          <p:nvPr>
            <p:ph type="ctrTitle"/>
          </p:nvPr>
        </p:nvSpPr>
        <p:spPr>
          <a:xfrm>
            <a:off x="469606" y="2031433"/>
            <a:ext cx="5212737" cy="2230324"/>
          </a:xfrm>
          <a:prstGeom prst="rect">
            <a:avLst/>
          </a:prstGeom>
        </p:spPr>
        <p:txBody>
          <a:bodyPr anchor="ctr" anchorCtr="0">
            <a:normAutofit/>
          </a:bodyPr>
          <a:lstStyle>
            <a:lvl1pPr algn="ctr">
              <a:lnSpc>
                <a:spcPct val="85000"/>
              </a:lnSpc>
              <a:defRPr sz="3000" spc="-50" baseline="0">
                <a:solidFill>
                  <a:schemeClr val="bg1"/>
                </a:solidFill>
                <a:latin typeface="impact" charset="0"/>
              </a:defRPr>
            </a:lvl1pPr>
          </a:lstStyle>
          <a:p>
            <a:r>
              <a:rPr lang="fr-FR" dirty="0" smtClean="0"/>
              <a:t>Cliquez et modifiez le titre</a:t>
            </a:r>
            <a:endParaRPr lang="en-US" dirty="0"/>
          </a:p>
        </p:txBody>
      </p:sp>
      <p:sp>
        <p:nvSpPr>
          <p:cNvPr id="9" name="Date Placeholder 2"/>
          <p:cNvSpPr>
            <a:spLocks noGrp="1"/>
          </p:cNvSpPr>
          <p:nvPr>
            <p:ph type="dt" sz="half" idx="10"/>
          </p:nvPr>
        </p:nvSpPr>
        <p:spPr>
          <a:xfrm>
            <a:off x="7475347" y="5927272"/>
            <a:ext cx="1897252" cy="581066"/>
          </a:xfrm>
          <a:prstGeom prst="rect">
            <a:avLst/>
          </a:prstGeom>
        </p:spPr>
        <p:txBody>
          <a:bodyPr/>
          <a:lstStyle>
            <a:lvl1pPr algn="ctr">
              <a:defRPr sz="2000" baseline="0">
                <a:solidFill>
                  <a:srgbClr val="A94338"/>
                </a:solidFill>
                <a:latin typeface="impact" charset="0"/>
              </a:defRPr>
            </a:lvl1pPr>
          </a:lstStyle>
          <a:p>
            <a:fld id="{51DF9EC6-E202-6E4E-958B-C1319F47DCC7}" type="datetimeFigureOut">
              <a:rPr lang="fr-FR" smtClean="0"/>
              <a:pPr/>
              <a:t>19/12/2017</a:t>
            </a:fld>
            <a:endParaRPr lang="fr-FR"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34141" y="4857475"/>
            <a:ext cx="1928971" cy="1791709"/>
          </a:xfrm>
          <a:prstGeom prst="rect">
            <a:avLst/>
          </a:prstGeom>
        </p:spPr>
      </p:pic>
    </p:spTree>
    <p:extLst>
      <p:ext uri="{BB962C8B-B14F-4D97-AF65-F5344CB8AC3E}">
        <p14:creationId xmlns:p14="http://schemas.microsoft.com/office/powerpoint/2010/main" val="3516652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12/19/2017</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ar-SA" smtClean="0"/>
              <a:t>انقر لتحرير نمط العنوان الرئيسي</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Content Placeholder 2"/>
          <p:cNvSpPr>
            <a:spLocks noGrp="1"/>
          </p:cNvSpPr>
          <p:nvPr>
            <p:ph sz="half" idx="1"/>
          </p:nvPr>
        </p:nvSpPr>
        <p:spPr>
          <a:xfrm>
            <a:off x="1065212" y="1825625"/>
            <a:ext cx="4954588" cy="418795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4" name="Content Placeholder 3"/>
          <p:cNvSpPr>
            <a:spLocks noGrp="1"/>
          </p:cNvSpPr>
          <p:nvPr>
            <p:ph sz="half" idx="2"/>
          </p:nvPr>
        </p:nvSpPr>
        <p:spPr>
          <a:xfrm>
            <a:off x="6172200" y="1825625"/>
            <a:ext cx="4951414" cy="418795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12/19/2017</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069848" y="2505075"/>
            <a:ext cx="4956048" cy="34766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2505075"/>
            <a:ext cx="4956048" cy="34766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12/19/2017</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12/19/2017</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12/19/2017</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ar-SA" smtClean="0"/>
              <a:t>انقر لتحرير نمط العنوان الرئيسي</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ar-SA" smtClean="0"/>
              <a:t>انقر فوق الأيقونة لإضافة صورة</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ar-SA" smtClean="0"/>
              <a:t>انقر فوق الأيقونة لإضافة صورة</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12/19/2017</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ar-SA" smtClean="0"/>
              <a:t>انقر فوق الأيقونة لإضافة صورة</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ar-SA" smtClean="0"/>
              <a:t>انقر فوق الأيقونة لإضافة صورة</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ar-SA" smtClean="0"/>
              <a:t>انقر فوق الأيقونة لإضافة صورة</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12/19/2017</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ar-SA" smtClean="0"/>
              <a:t>انقر لتحرير نمط العنوان الرئيسي</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12/19/2017</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 id="2147483663" r:id="rId1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1"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r" defTabSz="914400" rtl="1"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r" defTabSz="914400" rtl="1"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r" defTabSz="914400" rtl="1"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28600" y="5801208"/>
            <a:ext cx="5410200" cy="742247"/>
          </a:xfrm>
        </p:spPr>
        <p:txBody>
          <a:bodyPr>
            <a:normAutofit fontScale="90000"/>
          </a:bodyPr>
          <a:lstStyle/>
          <a:p>
            <a:pPr>
              <a:defRPr/>
            </a:pPr>
            <a:r>
              <a:rPr lang="fr-FR" sz="4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r>
            <a:br>
              <a:rPr lang="fr-FR" sz="40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MA" sz="4000" b="1" dirty="0" smtClean="0">
                <a:latin typeface="Traditional Arabic" panose="02020603050405020304" pitchFamily="18" charset="-78"/>
                <a:ea typeface="Majalla UI"/>
                <a:cs typeface="Traditional Arabic" panose="02020603050405020304" pitchFamily="18" charset="-78"/>
              </a:rPr>
              <a:t/>
            </a:r>
            <a:br>
              <a:rPr lang="ar-MA" sz="4000" b="1" dirty="0" smtClean="0">
                <a:latin typeface="Traditional Arabic" panose="02020603050405020304" pitchFamily="18" charset="-78"/>
                <a:ea typeface="Majalla UI"/>
                <a:cs typeface="Traditional Arabic" panose="02020603050405020304" pitchFamily="18" charset="-78"/>
              </a:rPr>
            </a:br>
            <a:r>
              <a:rPr lang="ar-MA" sz="4000" b="1" dirty="0">
                <a:latin typeface="Traditional Arabic" panose="02020603050405020304" pitchFamily="18" charset="-78"/>
                <a:ea typeface="Majalla UI"/>
                <a:cs typeface="Traditional Arabic" panose="02020603050405020304" pitchFamily="18" charset="-78"/>
              </a:rPr>
              <a:t/>
            </a:r>
            <a:br>
              <a:rPr lang="ar-MA" sz="4000" b="1" dirty="0">
                <a:latin typeface="Traditional Arabic" panose="02020603050405020304" pitchFamily="18" charset="-78"/>
                <a:ea typeface="Majalla UI"/>
                <a:cs typeface="Traditional Arabic" panose="02020603050405020304" pitchFamily="18" charset="-78"/>
              </a:rPr>
            </a:br>
            <a:endParaRPr lang="ar-MA" sz="4000" b="1" dirty="0">
              <a:latin typeface="Traditional Arabic" panose="02020603050405020304" pitchFamily="18" charset="-78"/>
              <a:ea typeface="Majalla UI"/>
              <a:cs typeface="Traditional Arabic" panose="02020603050405020304" pitchFamily="18" charset="-78"/>
            </a:endParaRPr>
          </a:p>
        </p:txBody>
      </p:sp>
      <p:pic>
        <p:nvPicPr>
          <p:cNvPr id="3" name="Picture 6" descr="hqdefault.jpg"/>
          <p:cNvPicPr>
            <a:picLocks noChangeAspect="1"/>
          </p:cNvPicPr>
          <p:nvPr/>
        </p:nvPicPr>
        <p:blipFill>
          <a:blip r:embed="rId2" cstate="print"/>
          <a:stretch>
            <a:fillRect/>
          </a:stretch>
        </p:blipFill>
        <p:spPr>
          <a:xfrm>
            <a:off x="6084528" y="0"/>
            <a:ext cx="6107472" cy="4622800"/>
          </a:xfrm>
          <a:prstGeom prst="rect">
            <a:avLst/>
          </a:prstGeom>
        </p:spPr>
      </p:pic>
      <p:sp>
        <p:nvSpPr>
          <p:cNvPr id="2" name="مستطيل 1"/>
          <p:cNvSpPr/>
          <p:nvPr/>
        </p:nvSpPr>
        <p:spPr>
          <a:xfrm>
            <a:off x="668295" y="794304"/>
            <a:ext cx="4790094" cy="2800767"/>
          </a:xfrm>
          <a:prstGeom prst="rect">
            <a:avLst/>
          </a:prstGeom>
          <a:noFill/>
        </p:spPr>
        <p:txBody>
          <a:bodyPr wrap="none" lIns="91440" tIns="45720" rIns="91440" bIns="45720">
            <a:spAutoFit/>
          </a:bodyPr>
          <a:lstStyle/>
          <a:p>
            <a:pPr algn="ctr"/>
            <a:r>
              <a:rPr lang="ar-IQ"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خطة عمل</a:t>
            </a:r>
          </a:p>
          <a:p>
            <a:pPr algn="ctr"/>
            <a:r>
              <a:rPr lang="ar-IQ"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الجهاز المركزي للإحصاء</a:t>
            </a:r>
          </a:p>
          <a:p>
            <a:pPr algn="ctr"/>
            <a:r>
              <a:rPr lang="ar-IQ"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حول</a:t>
            </a:r>
          </a:p>
          <a:p>
            <a:pPr algn="ctr"/>
            <a:r>
              <a:rPr lang="ar-IQ"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أهداف التنمية المستدامة</a:t>
            </a:r>
            <a:endParaRPr lang="ar-SA"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مستطيل 4"/>
          <p:cNvSpPr/>
          <p:nvPr/>
        </p:nvSpPr>
        <p:spPr>
          <a:xfrm>
            <a:off x="2206578" y="4534878"/>
            <a:ext cx="1454244" cy="769441"/>
          </a:xfrm>
          <a:prstGeom prst="rect">
            <a:avLst/>
          </a:prstGeom>
          <a:noFill/>
        </p:spPr>
        <p:txBody>
          <a:bodyPr wrap="none" lIns="91440" tIns="45720" rIns="91440" bIns="45720">
            <a:spAutoFit/>
          </a:bodyPr>
          <a:lstStyle/>
          <a:p>
            <a:pPr algn="ctr"/>
            <a:r>
              <a:rPr lang="ar-IQ"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2017</a:t>
            </a:r>
            <a:endParaRPr lang="ar-SA"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934217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569" y="0"/>
            <a:ext cx="6828312" cy="6388925"/>
          </a:xfrm>
          <a:prstGeom prst="rect">
            <a:avLst/>
          </a:prstGeom>
        </p:spPr>
      </p:pic>
      <p:sp>
        <p:nvSpPr>
          <p:cNvPr id="3" name="مستطيل 2"/>
          <p:cNvSpPr/>
          <p:nvPr/>
        </p:nvSpPr>
        <p:spPr>
          <a:xfrm>
            <a:off x="2386939" y="101378"/>
            <a:ext cx="7220197" cy="707886"/>
          </a:xfrm>
          <a:prstGeom prst="rect">
            <a:avLst/>
          </a:prstGeom>
        </p:spPr>
        <p:txBody>
          <a:bodyPr wrap="square">
            <a:spAutoFit/>
          </a:bodyPr>
          <a:lstStyle/>
          <a:p>
            <a:pPr algn="ctr"/>
            <a:r>
              <a:rPr lang="ar-IQ" sz="2000" b="1" dirty="0">
                <a:latin typeface="Calibri" panose="020F0502020204030204" pitchFamily="34" charset="0"/>
                <a:ea typeface="Calibri" panose="020F0502020204030204" pitchFamily="34" charset="0"/>
                <a:cs typeface="Arial" panose="020B0604020202020204" pitchFamily="34" charset="0"/>
              </a:rPr>
              <a:t>المواضيع الرئيسة المقترحة</a:t>
            </a:r>
            <a:endParaRPr lang="ar-IQ" sz="2000" b="1" dirty="0">
              <a:latin typeface="Calibri" panose="020F0502020204030204" pitchFamily="34" charset="0"/>
              <a:ea typeface="Calibri" panose="020F0502020204030204" pitchFamily="34" charset="0"/>
              <a:cs typeface="Arial" panose="020B0604020202020204" pitchFamily="34" charset="0"/>
            </a:endParaRPr>
          </a:p>
          <a:p>
            <a:pPr algn="ctr"/>
            <a:endParaRPr lang="ar-IQ" sz="2000" b="1" dirty="0"/>
          </a:p>
        </p:txBody>
      </p:sp>
      <p:sp>
        <p:nvSpPr>
          <p:cNvPr id="4" name="مستطيل 3"/>
          <p:cNvSpPr/>
          <p:nvPr/>
        </p:nvSpPr>
        <p:spPr>
          <a:xfrm>
            <a:off x="6645032" y="1493083"/>
            <a:ext cx="2215671" cy="707886"/>
          </a:xfrm>
          <a:prstGeom prst="rect">
            <a:avLst/>
          </a:prstGeom>
        </p:spPr>
        <p:txBody>
          <a:bodyPr wrap="none">
            <a:spAutoFit/>
          </a:bodyPr>
          <a:lstStyle/>
          <a:p>
            <a:r>
              <a:rPr lang="ar-IQ" sz="2000" b="1" dirty="0" smtClean="0">
                <a:latin typeface="Calibri" panose="020F0502020204030204" pitchFamily="34" charset="0"/>
                <a:ea typeface="Calibri" panose="020F0502020204030204" pitchFamily="34" charset="0"/>
                <a:cs typeface="Arial" panose="020B0604020202020204" pitchFamily="34" charset="0"/>
              </a:rPr>
              <a:t>المناخ والبيئة والكوارث </a:t>
            </a:r>
          </a:p>
          <a:p>
            <a:r>
              <a:rPr lang="ar-IQ" sz="2000" b="1" dirty="0" smtClean="0">
                <a:latin typeface="Calibri" panose="020F0502020204030204" pitchFamily="34" charset="0"/>
                <a:cs typeface="Arial" panose="020B0604020202020204" pitchFamily="34" charset="0"/>
              </a:rPr>
              <a:t>الطبيعية          </a:t>
            </a:r>
            <a:endParaRPr lang="ar-IQ" sz="2000" b="1" dirty="0"/>
          </a:p>
        </p:txBody>
      </p:sp>
      <p:sp>
        <p:nvSpPr>
          <p:cNvPr id="5" name="مستطيل 4"/>
          <p:cNvSpPr/>
          <p:nvPr/>
        </p:nvSpPr>
        <p:spPr>
          <a:xfrm>
            <a:off x="3141758" y="2635913"/>
            <a:ext cx="2031325" cy="400110"/>
          </a:xfrm>
          <a:prstGeom prst="rect">
            <a:avLst/>
          </a:prstGeom>
        </p:spPr>
        <p:txBody>
          <a:bodyPr wrap="none">
            <a:spAutoFit/>
          </a:bodyPr>
          <a:lstStyle/>
          <a:p>
            <a:r>
              <a:rPr lang="ar-IQ" sz="2000" b="1" dirty="0" smtClean="0">
                <a:latin typeface="Calibri" panose="020F0502020204030204" pitchFamily="34" charset="0"/>
                <a:ea typeface="Calibri" panose="020F0502020204030204" pitchFamily="34" charset="0"/>
                <a:cs typeface="Arial" panose="020B0604020202020204" pitchFamily="34" charset="0"/>
              </a:rPr>
              <a:t>التجارة والنقل والبنوك</a:t>
            </a:r>
            <a:endParaRPr lang="ar-IQ" sz="2000" b="1" dirty="0"/>
          </a:p>
        </p:txBody>
      </p:sp>
      <p:sp>
        <p:nvSpPr>
          <p:cNvPr id="6" name="مستطيل 5"/>
          <p:cNvSpPr/>
          <p:nvPr/>
        </p:nvSpPr>
        <p:spPr>
          <a:xfrm>
            <a:off x="5997037" y="3694782"/>
            <a:ext cx="2765501" cy="400110"/>
          </a:xfrm>
          <a:prstGeom prst="rect">
            <a:avLst/>
          </a:prstGeom>
        </p:spPr>
        <p:txBody>
          <a:bodyPr wrap="none">
            <a:spAutoFit/>
          </a:bodyPr>
          <a:lstStyle/>
          <a:p>
            <a:r>
              <a:rPr lang="ar-IQ" sz="2000" b="1" dirty="0" smtClean="0">
                <a:latin typeface="Calibri" panose="020F0502020204030204" pitchFamily="34" charset="0"/>
                <a:ea typeface="Calibri" panose="020F0502020204030204" pitchFamily="34" charset="0"/>
                <a:cs typeface="Arial" panose="020B0604020202020204" pitchFamily="34" charset="0"/>
              </a:rPr>
              <a:t>الاقتصاد الكلي والمالية </a:t>
            </a:r>
            <a:r>
              <a:rPr lang="ar-IQ" dirty="0" smtClean="0">
                <a:latin typeface="Calibri" panose="020F0502020204030204" pitchFamily="34" charset="0"/>
                <a:ea typeface="Calibri" panose="020F0502020204030204" pitchFamily="34" charset="0"/>
                <a:cs typeface="Arial" panose="020B0604020202020204" pitchFamily="34" charset="0"/>
              </a:rPr>
              <a:t>          </a:t>
            </a:r>
            <a:endParaRPr lang="ar-IQ" dirty="0"/>
          </a:p>
        </p:txBody>
      </p:sp>
      <p:sp>
        <p:nvSpPr>
          <p:cNvPr id="7" name="مستطيل 6"/>
          <p:cNvSpPr/>
          <p:nvPr/>
        </p:nvSpPr>
        <p:spPr>
          <a:xfrm>
            <a:off x="3065303" y="4661774"/>
            <a:ext cx="1696298" cy="400110"/>
          </a:xfrm>
          <a:prstGeom prst="rect">
            <a:avLst/>
          </a:prstGeom>
        </p:spPr>
        <p:txBody>
          <a:bodyPr wrap="none">
            <a:spAutoFit/>
          </a:bodyPr>
          <a:lstStyle/>
          <a:p>
            <a:r>
              <a:rPr lang="ar-IQ" sz="2000" b="1" dirty="0" smtClean="0">
                <a:latin typeface="Calibri" panose="020F0502020204030204" pitchFamily="34" charset="0"/>
                <a:ea typeface="Calibri" panose="020F0502020204030204" pitchFamily="34" charset="0"/>
                <a:cs typeface="Arial" panose="020B0604020202020204" pitchFamily="34" charset="0"/>
              </a:rPr>
              <a:t>الصحــة والإعاقــة</a:t>
            </a:r>
            <a:endParaRPr lang="ar-IQ" sz="2000" b="1" dirty="0"/>
          </a:p>
        </p:txBody>
      </p:sp>
      <p:sp>
        <p:nvSpPr>
          <p:cNvPr id="8" name="مستطيل 7"/>
          <p:cNvSpPr/>
          <p:nvPr/>
        </p:nvSpPr>
        <p:spPr>
          <a:xfrm>
            <a:off x="7073033" y="5588705"/>
            <a:ext cx="1359668" cy="400110"/>
          </a:xfrm>
          <a:prstGeom prst="rect">
            <a:avLst/>
          </a:prstGeom>
        </p:spPr>
        <p:txBody>
          <a:bodyPr wrap="none">
            <a:spAutoFit/>
          </a:bodyPr>
          <a:lstStyle/>
          <a:p>
            <a:r>
              <a:rPr lang="ar-IQ" sz="2000" b="1" dirty="0" smtClean="0">
                <a:latin typeface="Calibri" panose="020F0502020204030204" pitchFamily="34" charset="0"/>
                <a:ea typeface="Calibri" panose="020F0502020204030204" pitchFamily="34" charset="0"/>
                <a:cs typeface="Arial" panose="020B0604020202020204" pitchFamily="34" charset="0"/>
              </a:rPr>
              <a:t>التعليم والبحث</a:t>
            </a:r>
            <a:endParaRPr lang="ar-IQ" sz="2000" b="1" dirty="0"/>
          </a:p>
        </p:txBody>
      </p:sp>
    </p:spTree>
    <p:extLst>
      <p:ext uri="{BB962C8B-B14F-4D97-AF65-F5344CB8AC3E}">
        <p14:creationId xmlns:p14="http://schemas.microsoft.com/office/powerpoint/2010/main" val="1394199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8" y="27785"/>
            <a:ext cx="7006441" cy="6337389"/>
          </a:xfrm>
          <a:prstGeom prst="rect">
            <a:avLst/>
          </a:prstGeom>
        </p:spPr>
      </p:pic>
      <p:sp>
        <p:nvSpPr>
          <p:cNvPr id="3" name="مستطيل 2"/>
          <p:cNvSpPr/>
          <p:nvPr/>
        </p:nvSpPr>
        <p:spPr>
          <a:xfrm>
            <a:off x="2386938" y="183003"/>
            <a:ext cx="7220197" cy="707886"/>
          </a:xfrm>
          <a:prstGeom prst="rect">
            <a:avLst/>
          </a:prstGeom>
        </p:spPr>
        <p:txBody>
          <a:bodyPr wrap="square">
            <a:spAutoFit/>
          </a:bodyPr>
          <a:lstStyle/>
          <a:p>
            <a:pPr algn="ctr"/>
            <a:r>
              <a:rPr lang="ar-IQ" sz="2000" b="1" dirty="0">
                <a:latin typeface="Calibri" panose="020F0502020204030204" pitchFamily="34" charset="0"/>
                <a:ea typeface="Calibri" panose="020F0502020204030204" pitchFamily="34" charset="0"/>
                <a:cs typeface="Arial" panose="020B0604020202020204" pitchFamily="34" charset="0"/>
              </a:rPr>
              <a:t>المواضيع الرئيسة المقترحة</a:t>
            </a:r>
            <a:endParaRPr lang="ar-IQ" sz="2000" b="1" dirty="0">
              <a:latin typeface="Calibri" panose="020F0502020204030204" pitchFamily="34" charset="0"/>
              <a:ea typeface="Calibri" panose="020F0502020204030204" pitchFamily="34" charset="0"/>
              <a:cs typeface="Arial" panose="020B0604020202020204" pitchFamily="34" charset="0"/>
            </a:endParaRPr>
          </a:p>
          <a:p>
            <a:pPr algn="ctr"/>
            <a:endParaRPr lang="ar-IQ" sz="2000" b="1" dirty="0"/>
          </a:p>
        </p:txBody>
      </p:sp>
      <p:sp>
        <p:nvSpPr>
          <p:cNvPr id="4" name="مستطيل 3"/>
          <p:cNvSpPr/>
          <p:nvPr/>
        </p:nvSpPr>
        <p:spPr>
          <a:xfrm>
            <a:off x="6579779" y="2018832"/>
            <a:ext cx="2372765" cy="707886"/>
          </a:xfrm>
          <a:prstGeom prst="rect">
            <a:avLst/>
          </a:prstGeom>
        </p:spPr>
        <p:txBody>
          <a:bodyPr wrap="none">
            <a:spAutoFit/>
          </a:bodyPr>
          <a:lstStyle/>
          <a:p>
            <a:r>
              <a:rPr lang="ar-IQ" sz="2000" b="1" dirty="0" smtClean="0">
                <a:latin typeface="Calibri" panose="020F0502020204030204" pitchFamily="34" charset="0"/>
                <a:ea typeface="Calibri" panose="020F0502020204030204" pitchFamily="34" charset="0"/>
                <a:cs typeface="Arial" panose="020B0604020202020204" pitchFamily="34" charset="0"/>
              </a:rPr>
              <a:t>النوع الاجتماعي واستخدام</a:t>
            </a:r>
          </a:p>
          <a:p>
            <a:r>
              <a:rPr lang="ar-IQ" sz="2000" b="1" dirty="0" smtClean="0">
                <a:latin typeface="Calibri" panose="020F0502020204030204" pitchFamily="34" charset="0"/>
                <a:cs typeface="Arial" panose="020B0604020202020204" pitchFamily="34" charset="0"/>
              </a:rPr>
              <a:t>الوقت             </a:t>
            </a:r>
            <a:endParaRPr lang="ar-IQ" sz="2000" b="1" dirty="0"/>
          </a:p>
        </p:txBody>
      </p:sp>
      <p:sp>
        <p:nvSpPr>
          <p:cNvPr id="5" name="مستطيل 4"/>
          <p:cNvSpPr/>
          <p:nvPr/>
        </p:nvSpPr>
        <p:spPr>
          <a:xfrm>
            <a:off x="2839267" y="3381810"/>
            <a:ext cx="2779928" cy="400110"/>
          </a:xfrm>
          <a:prstGeom prst="rect">
            <a:avLst/>
          </a:prstGeom>
        </p:spPr>
        <p:txBody>
          <a:bodyPr wrap="none">
            <a:spAutoFit/>
          </a:bodyPr>
          <a:lstStyle/>
          <a:p>
            <a:r>
              <a:rPr lang="ar-IQ" sz="2000" b="1" dirty="0" smtClean="0">
                <a:latin typeface="Calibri" panose="020F0502020204030204" pitchFamily="34" charset="0"/>
                <a:ea typeface="Calibri" panose="020F0502020204030204" pitchFamily="34" charset="0"/>
                <a:cs typeface="Arial" panose="020B0604020202020204" pitchFamily="34" charset="0"/>
              </a:rPr>
              <a:t>المياه والطاقة والصرف الصحي</a:t>
            </a:r>
            <a:endParaRPr lang="ar-IQ" sz="2000" b="1" dirty="0"/>
          </a:p>
        </p:txBody>
      </p:sp>
      <p:sp>
        <p:nvSpPr>
          <p:cNvPr id="6" name="مستطيل 5"/>
          <p:cNvSpPr/>
          <p:nvPr/>
        </p:nvSpPr>
        <p:spPr>
          <a:xfrm>
            <a:off x="6845877" y="4663600"/>
            <a:ext cx="2106667" cy="400110"/>
          </a:xfrm>
          <a:prstGeom prst="rect">
            <a:avLst/>
          </a:prstGeom>
        </p:spPr>
        <p:txBody>
          <a:bodyPr wrap="none">
            <a:spAutoFit/>
          </a:bodyPr>
          <a:lstStyle/>
          <a:p>
            <a:r>
              <a:rPr lang="ar-IQ" sz="2000" b="1" dirty="0" smtClean="0">
                <a:latin typeface="Calibri" panose="020F0502020204030204" pitchFamily="34" charset="0"/>
                <a:ea typeface="Calibri" panose="020F0502020204030204" pitchFamily="34" charset="0"/>
                <a:cs typeface="Arial" panose="020B0604020202020204" pitchFamily="34" charset="0"/>
              </a:rPr>
              <a:t>العمالة والدخل والإنفاق</a:t>
            </a:r>
            <a:endParaRPr lang="ar-IQ" dirty="0"/>
          </a:p>
        </p:txBody>
      </p:sp>
      <p:sp>
        <p:nvSpPr>
          <p:cNvPr id="7" name="مستطيل 6"/>
          <p:cNvSpPr/>
          <p:nvPr/>
        </p:nvSpPr>
        <p:spPr>
          <a:xfrm>
            <a:off x="3480939" y="5765009"/>
            <a:ext cx="1317990" cy="400110"/>
          </a:xfrm>
          <a:prstGeom prst="rect">
            <a:avLst/>
          </a:prstGeom>
        </p:spPr>
        <p:txBody>
          <a:bodyPr wrap="none">
            <a:spAutoFit/>
          </a:bodyPr>
          <a:lstStyle/>
          <a:p>
            <a:r>
              <a:rPr lang="ar-IQ" sz="2000" b="1" dirty="0" smtClean="0">
                <a:latin typeface="Calibri" panose="020F0502020204030204" pitchFamily="34" charset="0"/>
                <a:ea typeface="Calibri" panose="020F0502020204030204" pitchFamily="34" charset="0"/>
                <a:cs typeface="Arial" panose="020B0604020202020204" pitchFamily="34" charset="0"/>
              </a:rPr>
              <a:t>العدالة والأمن</a:t>
            </a:r>
            <a:endParaRPr lang="ar-IQ" sz="2000" b="1" dirty="0"/>
          </a:p>
        </p:txBody>
      </p:sp>
    </p:spTree>
    <p:extLst>
      <p:ext uri="{BB962C8B-B14F-4D97-AF65-F5344CB8AC3E}">
        <p14:creationId xmlns:p14="http://schemas.microsoft.com/office/powerpoint/2010/main" val="2430623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750" y="0"/>
            <a:ext cx="8610600" cy="871008"/>
          </a:xfrm>
          <a:prstGeom prst="rect">
            <a:avLst/>
          </a:prstGeom>
        </p:spPr>
        <p:txBody>
          <a:bodyPr wrap="square">
            <a:spAutoFit/>
          </a:bodyPr>
          <a:lstStyle/>
          <a:p>
            <a:pPr algn="ctr" rtl="1">
              <a:lnSpc>
                <a:spcPct val="115000"/>
              </a:lnSpc>
              <a:spcAft>
                <a:spcPts val="1000"/>
              </a:spcAft>
            </a:pPr>
            <a:r>
              <a:rPr lang="ar-IQ" sz="4400" b="1" dirty="0" smtClean="0">
                <a:solidFill>
                  <a:schemeClr val="accent1">
                    <a:lumMod val="75000"/>
                  </a:schemeClr>
                </a:solidFill>
                <a:latin typeface="Aldhabi" panose="01000000000000000000" pitchFamily="2" charset="-78"/>
                <a:ea typeface="Times New Roman" panose="02020603050405020304" pitchFamily="18" charset="0"/>
                <a:cs typeface="Aldhabi" panose="01000000000000000000" pitchFamily="2" charset="-78"/>
              </a:rPr>
              <a:t>توزيع المؤشرات الرقمية حسب الأهداف والموضوعات الرئيسة</a:t>
            </a:r>
            <a:endParaRPr lang="ar-EG" sz="4400" b="1" dirty="0">
              <a:solidFill>
                <a:schemeClr val="accent1">
                  <a:lumMod val="75000"/>
                </a:schemeClr>
              </a:solidFill>
              <a:latin typeface="Aldhabi" panose="01000000000000000000" pitchFamily="2" charset="-78"/>
              <a:ea typeface="Times New Roman" panose="02020603050405020304" pitchFamily="18" charset="0"/>
              <a:cs typeface="Aldhabi" panose="01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731261904"/>
              </p:ext>
            </p:extLst>
          </p:nvPr>
        </p:nvGraphicFramePr>
        <p:xfrm>
          <a:off x="1318161" y="875017"/>
          <a:ext cx="10247067" cy="5233355"/>
        </p:xfrm>
        <a:graphic>
          <a:graphicData uri="http://schemas.openxmlformats.org/drawingml/2006/table">
            <a:tbl>
              <a:tblPr rtl="1"/>
              <a:tblGrid>
                <a:gridCol w="902788">
                  <a:extLst>
                    <a:ext uri="{9D8B030D-6E8A-4147-A177-3AD203B41FA5}">
                      <a16:colId xmlns:a16="http://schemas.microsoft.com/office/drawing/2014/main" val="20000"/>
                    </a:ext>
                  </a:extLst>
                </a:gridCol>
                <a:gridCol w="614884">
                  <a:extLst>
                    <a:ext uri="{9D8B030D-6E8A-4147-A177-3AD203B41FA5}">
                      <a16:colId xmlns:a16="http://schemas.microsoft.com/office/drawing/2014/main" val="20001"/>
                    </a:ext>
                  </a:extLst>
                </a:gridCol>
                <a:gridCol w="558144">
                  <a:extLst>
                    <a:ext uri="{9D8B030D-6E8A-4147-A177-3AD203B41FA5}">
                      <a16:colId xmlns:a16="http://schemas.microsoft.com/office/drawing/2014/main" val="20002"/>
                    </a:ext>
                  </a:extLst>
                </a:gridCol>
                <a:gridCol w="478280">
                  <a:extLst>
                    <a:ext uri="{9D8B030D-6E8A-4147-A177-3AD203B41FA5}">
                      <a16:colId xmlns:a16="http://schemas.microsoft.com/office/drawing/2014/main" val="20003"/>
                    </a:ext>
                  </a:extLst>
                </a:gridCol>
                <a:gridCol w="516719">
                  <a:extLst>
                    <a:ext uri="{9D8B030D-6E8A-4147-A177-3AD203B41FA5}">
                      <a16:colId xmlns:a16="http://schemas.microsoft.com/office/drawing/2014/main" val="20004"/>
                    </a:ext>
                  </a:extLst>
                </a:gridCol>
                <a:gridCol w="546087">
                  <a:extLst>
                    <a:ext uri="{9D8B030D-6E8A-4147-A177-3AD203B41FA5}">
                      <a16:colId xmlns:a16="http://schemas.microsoft.com/office/drawing/2014/main" val="20005"/>
                    </a:ext>
                  </a:extLst>
                </a:gridCol>
                <a:gridCol w="522717">
                  <a:extLst>
                    <a:ext uri="{9D8B030D-6E8A-4147-A177-3AD203B41FA5}">
                      <a16:colId xmlns:a16="http://schemas.microsoft.com/office/drawing/2014/main" val="20006"/>
                    </a:ext>
                  </a:extLst>
                </a:gridCol>
                <a:gridCol w="473325">
                  <a:extLst>
                    <a:ext uri="{9D8B030D-6E8A-4147-A177-3AD203B41FA5}">
                      <a16:colId xmlns:a16="http://schemas.microsoft.com/office/drawing/2014/main" val="20007"/>
                    </a:ext>
                  </a:extLst>
                </a:gridCol>
                <a:gridCol w="482838">
                  <a:extLst>
                    <a:ext uri="{9D8B030D-6E8A-4147-A177-3AD203B41FA5}">
                      <a16:colId xmlns:a16="http://schemas.microsoft.com/office/drawing/2014/main" val="20008"/>
                    </a:ext>
                  </a:extLst>
                </a:gridCol>
                <a:gridCol w="541269">
                  <a:extLst>
                    <a:ext uri="{9D8B030D-6E8A-4147-A177-3AD203B41FA5}">
                      <a16:colId xmlns:a16="http://schemas.microsoft.com/office/drawing/2014/main" val="20009"/>
                    </a:ext>
                  </a:extLst>
                </a:gridCol>
                <a:gridCol w="470598">
                  <a:extLst>
                    <a:ext uri="{9D8B030D-6E8A-4147-A177-3AD203B41FA5}">
                      <a16:colId xmlns:a16="http://schemas.microsoft.com/office/drawing/2014/main" val="20010"/>
                    </a:ext>
                  </a:extLst>
                </a:gridCol>
                <a:gridCol w="467017">
                  <a:extLst>
                    <a:ext uri="{9D8B030D-6E8A-4147-A177-3AD203B41FA5}">
                      <a16:colId xmlns:a16="http://schemas.microsoft.com/office/drawing/2014/main" val="20011"/>
                    </a:ext>
                  </a:extLst>
                </a:gridCol>
                <a:gridCol w="462668">
                  <a:extLst>
                    <a:ext uri="{9D8B030D-6E8A-4147-A177-3AD203B41FA5}">
                      <a16:colId xmlns:a16="http://schemas.microsoft.com/office/drawing/2014/main" val="20012"/>
                    </a:ext>
                  </a:extLst>
                </a:gridCol>
                <a:gridCol w="562066">
                  <a:extLst>
                    <a:ext uri="{9D8B030D-6E8A-4147-A177-3AD203B41FA5}">
                      <a16:colId xmlns:a16="http://schemas.microsoft.com/office/drawing/2014/main" val="20013"/>
                    </a:ext>
                  </a:extLst>
                </a:gridCol>
                <a:gridCol w="473326">
                  <a:extLst>
                    <a:ext uri="{9D8B030D-6E8A-4147-A177-3AD203B41FA5}">
                      <a16:colId xmlns:a16="http://schemas.microsoft.com/office/drawing/2014/main" val="20014"/>
                    </a:ext>
                  </a:extLst>
                </a:gridCol>
                <a:gridCol w="505448">
                  <a:extLst>
                    <a:ext uri="{9D8B030D-6E8A-4147-A177-3AD203B41FA5}">
                      <a16:colId xmlns:a16="http://schemas.microsoft.com/office/drawing/2014/main" val="20015"/>
                    </a:ext>
                  </a:extLst>
                </a:gridCol>
                <a:gridCol w="513613">
                  <a:extLst>
                    <a:ext uri="{9D8B030D-6E8A-4147-A177-3AD203B41FA5}">
                      <a16:colId xmlns:a16="http://schemas.microsoft.com/office/drawing/2014/main" val="20016"/>
                    </a:ext>
                  </a:extLst>
                </a:gridCol>
                <a:gridCol w="513613">
                  <a:extLst>
                    <a:ext uri="{9D8B030D-6E8A-4147-A177-3AD203B41FA5}">
                      <a16:colId xmlns:a16="http://schemas.microsoft.com/office/drawing/2014/main" val="20017"/>
                    </a:ext>
                  </a:extLst>
                </a:gridCol>
                <a:gridCol w="641667">
                  <a:extLst>
                    <a:ext uri="{9D8B030D-6E8A-4147-A177-3AD203B41FA5}">
                      <a16:colId xmlns:a16="http://schemas.microsoft.com/office/drawing/2014/main" val="20018"/>
                    </a:ext>
                  </a:extLst>
                </a:gridCol>
              </a:tblGrid>
              <a:tr h="627902">
                <a:tc>
                  <a:txBody>
                    <a:bodyPr/>
                    <a:lstStyle/>
                    <a:p>
                      <a:pPr algn="ctr" rtl="1">
                        <a:lnSpc>
                          <a:spcPct val="107000"/>
                        </a:lnSpc>
                        <a:spcAft>
                          <a:spcPts val="0"/>
                        </a:spcAft>
                      </a:pPr>
                      <a:r>
                        <a:rPr lang="ar-IQ" sz="1600" b="1" dirty="0" smtClean="0">
                          <a:latin typeface="Calibri"/>
                          <a:ea typeface="Calibri"/>
                          <a:cs typeface="Arial"/>
                        </a:rPr>
                        <a:t>الموضوعات</a:t>
                      </a:r>
                      <a:endParaRPr lang="ar-EG" sz="16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dirty="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dirty="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dirty="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dirty="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dirty="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07000"/>
                        </a:lnSpc>
                        <a:spcAft>
                          <a:spcPts val="0"/>
                        </a:spcAft>
                      </a:pPr>
                      <a:endParaRPr lang="ar-EG" sz="1600" b="1" kern="1200" dirty="0">
                        <a:solidFill>
                          <a:schemeClr val="tx1"/>
                        </a:solidFill>
                        <a:latin typeface="Arial" pitchFamily="34" charset="0"/>
                        <a:ea typeface="Calibri"/>
                        <a:cs typeface="Arial" pitchFamily="34" charset="0"/>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1" eaLnBrk="1" latinLnBrk="0" hangingPunct="1">
                        <a:lnSpc>
                          <a:spcPct val="107000"/>
                        </a:lnSpc>
                        <a:spcAft>
                          <a:spcPts val="0"/>
                        </a:spcAft>
                      </a:pPr>
                      <a:r>
                        <a:rPr lang="ar-IQ" sz="1600" b="1" kern="1200" dirty="0" smtClean="0">
                          <a:solidFill>
                            <a:schemeClr val="tx1"/>
                          </a:solidFill>
                          <a:latin typeface="Arial" pitchFamily="34" charset="0"/>
                          <a:ea typeface="Calibri"/>
                          <a:cs typeface="Arial" pitchFamily="34" charset="0"/>
                        </a:rPr>
                        <a:t>المجموع</a:t>
                      </a:r>
                      <a:endParaRPr lang="ar-EG" sz="1600" b="1" kern="1200" dirty="0">
                        <a:solidFill>
                          <a:schemeClr val="tx1"/>
                        </a:solidFill>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832">
                <a:tc>
                  <a:txBody>
                    <a:bodyPr/>
                    <a:lstStyle/>
                    <a:p>
                      <a:pPr algn="ctr" rtl="1">
                        <a:lnSpc>
                          <a:spcPct val="107000"/>
                        </a:lnSpc>
                        <a:spcAft>
                          <a:spcPts val="0"/>
                        </a:spcAft>
                      </a:pPr>
                      <a:r>
                        <a:rPr lang="ar-IQ" sz="1600" b="1" dirty="0" smtClean="0">
                          <a:latin typeface="Arial" pitchFamily="34" charset="0"/>
                          <a:ea typeface="Calibri"/>
                          <a:cs typeface="Arial" pitchFamily="34" charset="0"/>
                        </a:rPr>
                        <a:t>1</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4</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15</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0634">
                <a:tc>
                  <a:txBody>
                    <a:bodyPr/>
                    <a:lstStyle/>
                    <a:p>
                      <a:pPr algn="ctr" rtl="1">
                        <a:lnSpc>
                          <a:spcPct val="107000"/>
                        </a:lnSpc>
                        <a:spcAft>
                          <a:spcPts val="0"/>
                        </a:spcAft>
                      </a:pPr>
                      <a:r>
                        <a:rPr lang="ar-IQ" sz="1600" b="1" dirty="0" smtClean="0">
                          <a:latin typeface="Arial" pitchFamily="34" charset="0"/>
                          <a:ea typeface="Calibri"/>
                          <a:cs typeface="Arial" pitchFamily="34" charset="0"/>
                        </a:rPr>
                        <a:t>2</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4</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32509">
                <a:tc>
                  <a:txBody>
                    <a:bodyPr/>
                    <a:lstStyle/>
                    <a:p>
                      <a:pPr algn="ctr" rtl="1">
                        <a:lnSpc>
                          <a:spcPct val="107000"/>
                        </a:lnSpc>
                        <a:spcAft>
                          <a:spcPts val="0"/>
                        </a:spcAft>
                      </a:pPr>
                      <a:r>
                        <a:rPr lang="ar-IQ" sz="1600" b="1" dirty="0" smtClean="0">
                          <a:latin typeface="Arial" pitchFamily="34" charset="0"/>
                          <a:ea typeface="Calibri"/>
                          <a:cs typeface="Arial" pitchFamily="34" charset="0"/>
                        </a:rPr>
                        <a:t>3</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8</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8</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0633">
                <a:tc>
                  <a:txBody>
                    <a:bodyPr/>
                    <a:lstStyle/>
                    <a:p>
                      <a:pPr algn="ctr" rtl="1">
                        <a:lnSpc>
                          <a:spcPct val="107000"/>
                        </a:lnSpc>
                        <a:spcAft>
                          <a:spcPts val="0"/>
                        </a:spcAft>
                      </a:pPr>
                      <a:r>
                        <a:rPr lang="ar-IQ" sz="1600" b="1" dirty="0" smtClean="0">
                          <a:latin typeface="Arial" pitchFamily="34" charset="0"/>
                          <a:ea typeface="Calibri"/>
                          <a:cs typeface="Arial" pitchFamily="34" charset="0"/>
                        </a:rPr>
                        <a:t>4</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9</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lang="ar-IQ" sz="2000" b="1" dirty="0" smtClean="0">
                          <a:latin typeface="Calibri"/>
                          <a:ea typeface="Calibri"/>
                          <a:cs typeface="Arial"/>
                        </a:rPr>
                        <a:t>0</a:t>
                      </a:r>
                      <a:endParaRPr lang="ar-EG" sz="2000" b="1" dirty="0" smtClean="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3</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4</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1505">
                <a:tc>
                  <a:txBody>
                    <a:bodyPr/>
                    <a:lstStyle/>
                    <a:p>
                      <a:pPr algn="ctr" rtl="1">
                        <a:lnSpc>
                          <a:spcPct val="107000"/>
                        </a:lnSpc>
                        <a:spcAft>
                          <a:spcPts val="0"/>
                        </a:spcAft>
                      </a:pPr>
                      <a:r>
                        <a:rPr lang="ar-IQ" sz="1600" b="1" dirty="0" smtClean="0">
                          <a:latin typeface="Arial" pitchFamily="34" charset="0"/>
                          <a:ea typeface="Calibri"/>
                          <a:cs typeface="Arial" pitchFamily="34" charset="0"/>
                        </a:rPr>
                        <a:t>5</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4</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3</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2252">
                <a:tc>
                  <a:txBody>
                    <a:bodyPr/>
                    <a:lstStyle/>
                    <a:p>
                      <a:pPr algn="ctr" rtl="1">
                        <a:lnSpc>
                          <a:spcPct val="107000"/>
                        </a:lnSpc>
                        <a:spcAft>
                          <a:spcPts val="0"/>
                        </a:spcAft>
                      </a:pPr>
                      <a:r>
                        <a:rPr lang="ar-IQ" sz="1600" b="1" dirty="0" smtClean="0">
                          <a:latin typeface="Arial" pitchFamily="34" charset="0"/>
                          <a:ea typeface="Calibri"/>
                          <a:cs typeface="Arial" pitchFamily="34" charset="0"/>
                        </a:rPr>
                        <a:t>6</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4</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3</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15</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6750">
                <a:tc>
                  <a:txBody>
                    <a:bodyPr/>
                    <a:lstStyle/>
                    <a:p>
                      <a:pPr algn="ctr" rtl="1">
                        <a:lnSpc>
                          <a:spcPct val="107000"/>
                        </a:lnSpc>
                        <a:spcAft>
                          <a:spcPts val="0"/>
                        </a:spcAft>
                      </a:pPr>
                      <a:r>
                        <a:rPr lang="ar-IQ" sz="1600" b="1" dirty="0" smtClean="0">
                          <a:latin typeface="Arial" pitchFamily="34" charset="0"/>
                          <a:ea typeface="Calibri"/>
                          <a:cs typeface="Arial" pitchFamily="34" charset="0"/>
                        </a:rPr>
                        <a:t>7</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3</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6</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5492">
                <a:tc>
                  <a:txBody>
                    <a:bodyPr/>
                    <a:lstStyle/>
                    <a:p>
                      <a:pPr algn="ctr" rtl="1">
                        <a:lnSpc>
                          <a:spcPct val="107000"/>
                        </a:lnSpc>
                        <a:spcAft>
                          <a:spcPts val="0"/>
                        </a:spcAft>
                      </a:pPr>
                      <a:r>
                        <a:rPr lang="ar-IQ" sz="1600" b="1" dirty="0" smtClean="0">
                          <a:latin typeface="Arial" pitchFamily="34" charset="0"/>
                          <a:ea typeface="Calibri"/>
                          <a:cs typeface="Arial" pitchFamily="34" charset="0"/>
                        </a:rPr>
                        <a:t>8</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5</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8</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35616">
                <a:tc>
                  <a:txBody>
                    <a:bodyPr/>
                    <a:lstStyle/>
                    <a:p>
                      <a:pPr algn="ctr" rtl="1">
                        <a:lnSpc>
                          <a:spcPct val="107000"/>
                        </a:lnSpc>
                        <a:spcAft>
                          <a:spcPts val="0"/>
                        </a:spcAft>
                      </a:pPr>
                      <a:r>
                        <a:rPr lang="ar-IQ" sz="1600" b="1" dirty="0" smtClean="0">
                          <a:latin typeface="Arial" pitchFamily="34" charset="0"/>
                          <a:ea typeface="Calibri"/>
                          <a:cs typeface="Arial" pitchFamily="34" charset="0"/>
                        </a:rPr>
                        <a:t>9</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6883">
                <a:tc>
                  <a:txBody>
                    <a:bodyPr/>
                    <a:lstStyle/>
                    <a:p>
                      <a:pPr algn="ctr" rtl="1">
                        <a:lnSpc>
                          <a:spcPct val="107000"/>
                        </a:lnSpc>
                        <a:spcAft>
                          <a:spcPts val="0"/>
                        </a:spcAft>
                      </a:pPr>
                      <a:r>
                        <a:rPr lang="ar-IQ" sz="1600" b="1" dirty="0" smtClean="0">
                          <a:latin typeface="Arial" pitchFamily="34" charset="0"/>
                          <a:ea typeface="Calibri"/>
                          <a:cs typeface="Arial" pitchFamily="34" charset="0"/>
                        </a:rPr>
                        <a:t>10</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7</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5131">
                <a:tc>
                  <a:txBody>
                    <a:bodyPr/>
                    <a:lstStyle/>
                    <a:p>
                      <a:pPr algn="ctr" rtl="1">
                        <a:lnSpc>
                          <a:spcPct val="107000"/>
                        </a:lnSpc>
                        <a:spcAft>
                          <a:spcPts val="0"/>
                        </a:spcAft>
                      </a:pPr>
                      <a:r>
                        <a:rPr lang="ar-IQ" sz="1600" b="1" dirty="0" smtClean="0">
                          <a:latin typeface="Arial" pitchFamily="34" charset="0"/>
                          <a:ea typeface="Calibri"/>
                          <a:cs typeface="Arial" pitchFamily="34" charset="0"/>
                        </a:rPr>
                        <a:t>11</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7</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6</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14</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09629">
                <a:tc>
                  <a:txBody>
                    <a:bodyPr/>
                    <a:lstStyle/>
                    <a:p>
                      <a:pPr algn="ctr" rtl="1">
                        <a:lnSpc>
                          <a:spcPct val="107000"/>
                        </a:lnSpc>
                        <a:spcAft>
                          <a:spcPts val="0"/>
                        </a:spcAft>
                      </a:pPr>
                      <a:r>
                        <a:rPr lang="ar-IQ" sz="1600" b="1" dirty="0" smtClean="0">
                          <a:latin typeface="Arial" pitchFamily="34" charset="0"/>
                          <a:ea typeface="Calibri"/>
                          <a:cs typeface="Arial" pitchFamily="34" charset="0"/>
                        </a:rPr>
                        <a:t>12</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6</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4</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04127">
                <a:tc>
                  <a:txBody>
                    <a:bodyPr/>
                    <a:lstStyle/>
                    <a:p>
                      <a:pPr algn="ctr" rtl="1">
                        <a:lnSpc>
                          <a:spcPct val="107000"/>
                        </a:lnSpc>
                        <a:spcAft>
                          <a:spcPts val="0"/>
                        </a:spcAft>
                      </a:pPr>
                      <a:r>
                        <a:rPr lang="ar-IQ" sz="1600" b="1" dirty="0" smtClean="0">
                          <a:latin typeface="Arial" pitchFamily="34" charset="0"/>
                          <a:ea typeface="Calibri"/>
                          <a:cs typeface="Arial" pitchFamily="34" charset="0"/>
                        </a:rPr>
                        <a:t>13</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5</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9</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10500">
                <a:tc>
                  <a:txBody>
                    <a:bodyPr/>
                    <a:lstStyle/>
                    <a:p>
                      <a:pPr algn="ctr" rtl="1">
                        <a:lnSpc>
                          <a:spcPct val="107000"/>
                        </a:lnSpc>
                        <a:spcAft>
                          <a:spcPts val="0"/>
                        </a:spcAft>
                      </a:pPr>
                      <a:r>
                        <a:rPr lang="ar-IQ" sz="1600" b="1" dirty="0" smtClean="0">
                          <a:latin typeface="Arial" pitchFamily="34" charset="0"/>
                          <a:ea typeface="Calibri"/>
                          <a:cs typeface="Arial" pitchFamily="34" charset="0"/>
                        </a:rPr>
                        <a:t>14</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9</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2" name="Slide Number Placeholder 1"/>
          <p:cNvSpPr>
            <a:spLocks noGrp="1"/>
          </p:cNvSpPr>
          <p:nvPr>
            <p:ph type="sldNum" sz="quarter" idx="12"/>
          </p:nvPr>
        </p:nvSpPr>
        <p:spPr>
          <a:xfrm>
            <a:off x="898958" y="6102929"/>
            <a:ext cx="762000" cy="228600"/>
          </a:xfrm>
        </p:spPr>
        <p:txBody>
          <a:bodyPr/>
          <a:lstStyle/>
          <a:p>
            <a:fld id="{B6F15528-21DE-4FAA-801E-634DDDAF4B2B}" type="slidenum">
              <a:rPr lang="en-US" smtClean="0"/>
              <a:pPr/>
              <a:t>12</a:t>
            </a:fld>
            <a:endParaRPr lang="en-US" dirty="0"/>
          </a:p>
        </p:txBody>
      </p:sp>
      <p:pic>
        <p:nvPicPr>
          <p:cNvPr id="55" name="صورة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552" y="871008"/>
            <a:ext cx="8722417" cy="631372"/>
          </a:xfrm>
          <a:prstGeom prst="rect">
            <a:avLst/>
          </a:prstGeom>
        </p:spPr>
      </p:pic>
    </p:spTree>
    <p:extLst>
      <p:ext uri="{BB962C8B-B14F-4D97-AF65-F5344CB8AC3E}">
        <p14:creationId xmlns:p14="http://schemas.microsoft.com/office/powerpoint/2010/main" val="420192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47" y="1088570"/>
            <a:ext cx="10731728" cy="2117767"/>
          </a:xfrm>
        </p:spPr>
        <p:txBody>
          <a:bodyPr>
            <a:normAutofit/>
          </a:bodyPr>
          <a:lstStyle/>
          <a:p>
            <a:pPr algn="just"/>
            <a:r>
              <a:rPr lang="ar-IQ" dirty="0" smtClean="0"/>
              <a:t>من جانب آخر تم توزيع </a:t>
            </a:r>
            <a:r>
              <a:rPr lang="ar-IQ" dirty="0"/>
              <a:t>المواضيع الرئيسة للمؤشرات حسب الأهداف وعدد المؤشرات الرقمية المطلوبة ذات الصلة حسب ما مبين في الجدول (3) حيث يتضح أن بعض المواضيع تخص هدفاً واحداً </a:t>
            </a:r>
            <a:r>
              <a:rPr lang="ar-IQ" dirty="0" smtClean="0"/>
              <a:t>فقط ، </a:t>
            </a:r>
            <a:r>
              <a:rPr lang="ar-IQ" dirty="0"/>
              <a:t>بينما الأخرى تخص أكثر من هدف.</a:t>
            </a:r>
            <a:endParaRPr lang="en-US" dirty="0"/>
          </a:p>
        </p:txBody>
      </p:sp>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878" y="261256"/>
            <a:ext cx="7793780" cy="692727"/>
          </a:xfrm>
        </p:spPr>
        <p:txBody>
          <a:bodyPr>
            <a:normAutofit/>
          </a:bodyPr>
          <a:lstStyle/>
          <a:p>
            <a:r>
              <a:rPr lang="ar-IQ" sz="4000" b="1" dirty="0" smtClean="0">
                <a:latin typeface="Aldhabi" panose="01000000000000000000" pitchFamily="2" charset="-78"/>
                <a:cs typeface="Aldhabi" panose="01000000000000000000" pitchFamily="2" charset="-78"/>
              </a:rPr>
              <a:t>توزيع الأهداف والمؤشرات الرقمية حسب المواضيع الرئيسة</a:t>
            </a:r>
            <a:endParaRPr lang="en-US" sz="4000" b="1" dirty="0">
              <a:latin typeface="Aldhabi" panose="01000000000000000000" pitchFamily="2" charset="-78"/>
              <a:cs typeface="Aldhabi" panose="01000000000000000000" pitchFamily="2" charset="-78"/>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957827489"/>
              </p:ext>
            </p:extLst>
          </p:nvPr>
        </p:nvGraphicFramePr>
        <p:xfrm>
          <a:off x="2307964" y="942108"/>
          <a:ext cx="7540833" cy="5429370"/>
        </p:xfrm>
        <a:graphic>
          <a:graphicData uri="http://schemas.openxmlformats.org/drawingml/2006/table">
            <a:tbl>
              <a:tblPr firstRow="1" bandRow="1">
                <a:tableStyleId>{F5AB1C69-6EDB-4FF4-983F-18BD219EF322}</a:tableStyleId>
              </a:tblPr>
              <a:tblGrid>
                <a:gridCol w="1670270">
                  <a:extLst>
                    <a:ext uri="{9D8B030D-6E8A-4147-A177-3AD203B41FA5}">
                      <a16:colId xmlns:a16="http://schemas.microsoft.com/office/drawing/2014/main" val="20000"/>
                    </a:ext>
                  </a:extLst>
                </a:gridCol>
                <a:gridCol w="2414843">
                  <a:extLst>
                    <a:ext uri="{9D8B030D-6E8A-4147-A177-3AD203B41FA5}">
                      <a16:colId xmlns:a16="http://schemas.microsoft.com/office/drawing/2014/main" val="20001"/>
                    </a:ext>
                  </a:extLst>
                </a:gridCol>
                <a:gridCol w="3455720">
                  <a:extLst>
                    <a:ext uri="{9D8B030D-6E8A-4147-A177-3AD203B41FA5}">
                      <a16:colId xmlns:a16="http://schemas.microsoft.com/office/drawing/2014/main" val="20002"/>
                    </a:ext>
                  </a:extLst>
                </a:gridCol>
              </a:tblGrid>
              <a:tr h="679830">
                <a:tc>
                  <a:txBody>
                    <a:bodyPr/>
                    <a:lstStyle/>
                    <a:p>
                      <a:pPr algn="ctr"/>
                      <a:r>
                        <a:rPr lang="ar-IQ" dirty="0" smtClean="0"/>
                        <a:t>عدد المؤشرات الرقمية ذات الصلة</a:t>
                      </a:r>
                      <a:endParaRPr dirty="0"/>
                    </a:p>
                  </a:txBody>
                  <a:tcPr anchor="ctr">
                    <a:solidFill>
                      <a:schemeClr val="accent3">
                        <a:lumMod val="50000"/>
                      </a:schemeClr>
                    </a:solidFill>
                  </a:tcPr>
                </a:tc>
                <a:tc>
                  <a:txBody>
                    <a:bodyPr/>
                    <a:lstStyle/>
                    <a:p>
                      <a:pPr algn="ctr"/>
                      <a:r>
                        <a:rPr lang="ar-IQ" dirty="0" smtClean="0"/>
                        <a:t>الأهداف ذات الصلة</a:t>
                      </a:r>
                      <a:endParaRPr dirty="0"/>
                    </a:p>
                  </a:txBody>
                  <a:tcPr anchor="ctr">
                    <a:solidFill>
                      <a:schemeClr val="accent3">
                        <a:lumMod val="50000"/>
                      </a:schemeClr>
                    </a:solidFill>
                  </a:tcPr>
                </a:tc>
                <a:tc>
                  <a:txBody>
                    <a:bodyPr/>
                    <a:lstStyle/>
                    <a:p>
                      <a:pPr algn="ctr"/>
                      <a:r>
                        <a:rPr lang="ar-IQ" dirty="0" smtClean="0"/>
                        <a:t>المواضيع الرئيسة</a:t>
                      </a:r>
                      <a:endParaRPr dirty="0"/>
                    </a:p>
                  </a:txBody>
                  <a:tcPr anchor="ctr">
                    <a:solidFill>
                      <a:schemeClr val="accent3">
                        <a:lumMod val="50000"/>
                      </a:schemeClr>
                    </a:solidFill>
                  </a:tcPr>
                </a:tc>
                <a:extLst>
                  <a:ext uri="{0D108BD9-81ED-4DB2-BD59-A6C34878D82A}">
                    <a16:rowId xmlns:a16="http://schemas.microsoft.com/office/drawing/2014/main" val="10000"/>
                  </a:ext>
                </a:extLst>
              </a:tr>
              <a:tr h="408244">
                <a:tc>
                  <a:txBody>
                    <a:bodyPr/>
                    <a:lstStyle/>
                    <a:p>
                      <a:pPr algn="ctr"/>
                      <a:r>
                        <a:rPr lang="ar-IQ" dirty="0" smtClean="0"/>
                        <a:t>15</a:t>
                      </a:r>
                      <a:endParaRPr dirty="0"/>
                    </a:p>
                  </a:txBody>
                  <a:tcPr anchor="ctr"/>
                </a:tc>
                <a:tc>
                  <a:txBody>
                    <a:bodyPr/>
                    <a:lstStyle/>
                    <a:p>
                      <a:pPr algn="ctr"/>
                      <a:r>
                        <a:rPr lang="ar-IQ" sz="1800" kern="1200" dirty="0" smtClean="0">
                          <a:solidFill>
                            <a:schemeClr val="dk1"/>
                          </a:solidFill>
                          <a:effectLst/>
                          <a:latin typeface="+mn-lt"/>
                          <a:ea typeface="+mn-ea"/>
                          <a:cs typeface="+mn-cs"/>
                        </a:rPr>
                        <a:t>2،3،4،5،7،8،9،11</a:t>
                      </a:r>
                      <a:endParaRPr dirty="0"/>
                    </a:p>
                  </a:txBody>
                  <a:tcPr anchor="ctr"/>
                </a:tc>
                <a:tc>
                  <a:txBody>
                    <a:bodyPr/>
                    <a:lstStyle/>
                    <a:p>
                      <a:pPr algn="r"/>
                      <a:r>
                        <a:rPr lang="ar-IQ" dirty="0" smtClean="0"/>
                        <a:t>السكان وخصائصهم</a:t>
                      </a:r>
                      <a:endParaRPr dirty="0"/>
                    </a:p>
                  </a:txBody>
                  <a:tcPr anchor="ctr"/>
                </a:tc>
                <a:extLst>
                  <a:ext uri="{0D108BD9-81ED-4DB2-BD59-A6C34878D82A}">
                    <a16:rowId xmlns:a16="http://schemas.microsoft.com/office/drawing/2014/main" val="10001"/>
                  </a:ext>
                </a:extLst>
              </a:tr>
              <a:tr h="594265">
                <a:tc>
                  <a:txBody>
                    <a:bodyPr/>
                    <a:lstStyle/>
                    <a:p>
                      <a:pPr algn="ctr"/>
                      <a:r>
                        <a:rPr lang="ar-IQ" dirty="0" smtClean="0"/>
                        <a:t>4</a:t>
                      </a:r>
                      <a:endParaRPr dirty="0"/>
                    </a:p>
                  </a:txBody>
                  <a:tcPr anchor="ctr"/>
                </a:tc>
                <a:tc>
                  <a:txBody>
                    <a:bodyPr/>
                    <a:lstStyle/>
                    <a:p>
                      <a:pPr algn="ctr"/>
                      <a:r>
                        <a:rPr lang="ar-IQ" sz="1800" kern="1200" dirty="0" smtClean="0">
                          <a:solidFill>
                            <a:schemeClr val="dk1"/>
                          </a:solidFill>
                          <a:effectLst/>
                          <a:latin typeface="+mn-lt"/>
                          <a:ea typeface="+mn-ea"/>
                          <a:cs typeface="+mn-cs"/>
                        </a:rPr>
                        <a:t>6،11</a:t>
                      </a:r>
                      <a:endParaRPr dirty="0"/>
                    </a:p>
                  </a:txBody>
                  <a:tcPr anchor="ctr"/>
                </a:tc>
                <a:tc>
                  <a:txBody>
                    <a:bodyPr/>
                    <a:lstStyle/>
                    <a:p>
                      <a:pPr algn="r"/>
                      <a:r>
                        <a:rPr lang="ar-IQ" sz="1800" kern="1200" dirty="0" smtClean="0">
                          <a:solidFill>
                            <a:schemeClr val="dk1"/>
                          </a:solidFill>
                          <a:effectLst/>
                          <a:latin typeface="+mn-lt"/>
                          <a:ea typeface="+mn-ea"/>
                          <a:cs typeface="+mn-cs"/>
                        </a:rPr>
                        <a:t>المناطق العمرانية والبنايات والتجهيزات الأساسية والبنى التحتية</a:t>
                      </a:r>
                      <a:endParaRPr dirty="0"/>
                    </a:p>
                  </a:txBody>
                  <a:tcPr anchor="ctr"/>
                </a:tc>
                <a:extLst>
                  <a:ext uri="{0D108BD9-81ED-4DB2-BD59-A6C34878D82A}">
                    <a16:rowId xmlns:a16="http://schemas.microsoft.com/office/drawing/2014/main" val="10002"/>
                  </a:ext>
                </a:extLst>
              </a:tr>
              <a:tr h="435132">
                <a:tc>
                  <a:txBody>
                    <a:bodyPr/>
                    <a:lstStyle/>
                    <a:p>
                      <a:pPr algn="ctr"/>
                      <a:r>
                        <a:rPr lang="ar-IQ" dirty="0" smtClean="0"/>
                        <a:t>8</a:t>
                      </a:r>
                      <a:endParaRPr dirty="0"/>
                    </a:p>
                  </a:txBody>
                  <a:tcPr anchor="ctr"/>
                </a:tc>
                <a:tc>
                  <a:txBody>
                    <a:bodyPr/>
                    <a:lstStyle/>
                    <a:p>
                      <a:pPr algn="ctr"/>
                      <a:r>
                        <a:rPr lang="ar-IQ" sz="1800" kern="1200" dirty="0" smtClean="0">
                          <a:solidFill>
                            <a:schemeClr val="dk1"/>
                          </a:solidFill>
                          <a:effectLst/>
                          <a:latin typeface="+mn-lt"/>
                          <a:ea typeface="+mn-ea"/>
                          <a:cs typeface="+mn-cs"/>
                        </a:rPr>
                        <a:t>1</a:t>
                      </a:r>
                      <a:endParaRPr dirty="0"/>
                    </a:p>
                  </a:txBody>
                  <a:tcPr anchor="ctr"/>
                </a:tc>
                <a:tc>
                  <a:txBody>
                    <a:bodyPr/>
                    <a:lstStyle/>
                    <a:p>
                      <a:pPr algn="r"/>
                      <a:r>
                        <a:rPr lang="ar-IQ" sz="1800" kern="1200" dirty="0" smtClean="0">
                          <a:solidFill>
                            <a:schemeClr val="dk1"/>
                          </a:solidFill>
                          <a:effectLst/>
                          <a:latin typeface="+mn-lt"/>
                          <a:ea typeface="+mn-ea"/>
                          <a:cs typeface="+mn-cs"/>
                        </a:rPr>
                        <a:t>الفقر والخدمات الاجتماعية والأساسية</a:t>
                      </a:r>
                      <a:endParaRPr dirty="0"/>
                    </a:p>
                  </a:txBody>
                  <a:tcPr anchor="ctr"/>
                </a:tc>
                <a:extLst>
                  <a:ext uri="{0D108BD9-81ED-4DB2-BD59-A6C34878D82A}">
                    <a16:rowId xmlns:a16="http://schemas.microsoft.com/office/drawing/2014/main" val="10003"/>
                  </a:ext>
                </a:extLst>
              </a:tr>
              <a:tr h="465822">
                <a:tc>
                  <a:txBody>
                    <a:bodyPr/>
                    <a:lstStyle/>
                    <a:p>
                      <a:pPr algn="ctr"/>
                      <a:r>
                        <a:rPr lang="ar-IQ" dirty="0" smtClean="0"/>
                        <a:t>20</a:t>
                      </a:r>
                      <a:endParaRPr dirty="0"/>
                    </a:p>
                  </a:txBody>
                  <a:tcPr anchor="ctr"/>
                </a:tc>
                <a:tc>
                  <a:txBody>
                    <a:bodyPr/>
                    <a:lstStyle/>
                    <a:p>
                      <a:pPr algn="ctr"/>
                      <a:r>
                        <a:rPr lang="ar-IQ" sz="1800" kern="1200" dirty="0" smtClean="0">
                          <a:solidFill>
                            <a:schemeClr val="dk1"/>
                          </a:solidFill>
                          <a:effectLst/>
                          <a:latin typeface="+mn-lt"/>
                          <a:ea typeface="+mn-ea"/>
                          <a:cs typeface="+mn-cs"/>
                        </a:rPr>
                        <a:t>1،2،5،11،12،14،15</a:t>
                      </a:r>
                      <a:endParaRPr dirty="0"/>
                    </a:p>
                  </a:txBody>
                  <a:tcPr anchor="ctr"/>
                </a:tc>
                <a:tc>
                  <a:txBody>
                    <a:bodyPr/>
                    <a:lstStyle/>
                    <a:p>
                      <a:pPr algn="r"/>
                      <a:r>
                        <a:rPr lang="ar-IQ" sz="1800" kern="1200" dirty="0" smtClean="0">
                          <a:solidFill>
                            <a:schemeClr val="dk1"/>
                          </a:solidFill>
                          <a:effectLst/>
                          <a:latin typeface="+mn-lt"/>
                          <a:ea typeface="+mn-ea"/>
                          <a:cs typeface="+mn-cs"/>
                        </a:rPr>
                        <a:t>الزراعة والتغذية وحيازة واستعمال الأراضي</a:t>
                      </a:r>
                      <a:endParaRPr dirty="0"/>
                    </a:p>
                  </a:txBody>
                  <a:tcPr anchor="ctr"/>
                </a:tc>
                <a:extLst>
                  <a:ext uri="{0D108BD9-81ED-4DB2-BD59-A6C34878D82A}">
                    <a16:rowId xmlns:a16="http://schemas.microsoft.com/office/drawing/2014/main" val="10004"/>
                  </a:ext>
                </a:extLst>
              </a:tr>
              <a:tr h="433446">
                <a:tc>
                  <a:txBody>
                    <a:bodyPr/>
                    <a:lstStyle/>
                    <a:p>
                      <a:pPr algn="ctr"/>
                      <a:r>
                        <a:rPr lang="ar-IQ" dirty="0" smtClean="0"/>
                        <a:t>10</a:t>
                      </a:r>
                      <a:endParaRPr dirty="0"/>
                    </a:p>
                  </a:txBody>
                  <a:tcPr anchor="ctr"/>
                </a:tc>
                <a:tc>
                  <a:txBody>
                    <a:bodyPr/>
                    <a:lstStyle/>
                    <a:p>
                      <a:pPr algn="ctr"/>
                      <a:r>
                        <a:rPr lang="ar-IQ" sz="1800" kern="1200" dirty="0" smtClean="0">
                          <a:solidFill>
                            <a:schemeClr val="dk1"/>
                          </a:solidFill>
                          <a:effectLst/>
                          <a:latin typeface="+mn-lt"/>
                          <a:ea typeface="+mn-ea"/>
                          <a:cs typeface="+mn-cs"/>
                        </a:rPr>
                        <a:t>4،5،8،9،17</a:t>
                      </a:r>
                      <a:endParaRPr dirty="0"/>
                    </a:p>
                  </a:txBody>
                  <a:tcPr anchor="ctr"/>
                </a:tc>
                <a:tc>
                  <a:txBody>
                    <a:bodyPr/>
                    <a:lstStyle/>
                    <a:p>
                      <a:pPr algn="ctr"/>
                      <a:r>
                        <a:rPr lang="ar-IQ" sz="1800" kern="1200" dirty="0" smtClean="0">
                          <a:solidFill>
                            <a:schemeClr val="dk1"/>
                          </a:solidFill>
                          <a:effectLst/>
                          <a:latin typeface="+mn-lt"/>
                          <a:ea typeface="+mn-ea"/>
                          <a:cs typeface="+mn-cs"/>
                        </a:rPr>
                        <a:t>الصناعة والتكنولوجيا والاتصالات المعلومات</a:t>
                      </a:r>
                      <a:endParaRPr dirty="0"/>
                    </a:p>
                  </a:txBody>
                  <a:tcPr anchor="ctr"/>
                </a:tc>
                <a:extLst>
                  <a:ext uri="{0D108BD9-81ED-4DB2-BD59-A6C34878D82A}">
                    <a16:rowId xmlns:a16="http://schemas.microsoft.com/office/drawing/2014/main" val="10005"/>
                  </a:ext>
                </a:extLst>
              </a:tr>
              <a:tr h="451522">
                <a:tc>
                  <a:txBody>
                    <a:bodyPr/>
                    <a:lstStyle/>
                    <a:p>
                      <a:pPr algn="ctr"/>
                      <a:r>
                        <a:rPr lang="ar-IQ" dirty="0" smtClean="0"/>
                        <a:t>15</a:t>
                      </a:r>
                      <a:endParaRPr dirty="0"/>
                    </a:p>
                  </a:txBody>
                  <a:tcPr anchor="ctr"/>
                </a:tc>
                <a:tc>
                  <a:txBody>
                    <a:bodyPr/>
                    <a:lstStyle/>
                    <a:p>
                      <a:pPr algn="ctr"/>
                      <a:r>
                        <a:rPr lang="ar-IQ" sz="1800" kern="1200" dirty="0" smtClean="0">
                          <a:solidFill>
                            <a:schemeClr val="dk1"/>
                          </a:solidFill>
                          <a:effectLst/>
                          <a:latin typeface="+mn-lt"/>
                          <a:ea typeface="+mn-ea"/>
                          <a:cs typeface="+mn-cs"/>
                        </a:rPr>
                        <a:t>1،9،11،12،13،14،15،17</a:t>
                      </a:r>
                      <a:endParaRPr dirty="0"/>
                    </a:p>
                  </a:txBody>
                  <a:tcPr anchor="ctr"/>
                </a:tc>
                <a:tc>
                  <a:txBody>
                    <a:bodyPr/>
                    <a:lstStyle/>
                    <a:p>
                      <a:pPr algn="r"/>
                      <a:r>
                        <a:rPr lang="ar-IQ" sz="1800" kern="1200" dirty="0" smtClean="0">
                          <a:solidFill>
                            <a:schemeClr val="dk1"/>
                          </a:solidFill>
                          <a:effectLst/>
                          <a:latin typeface="+mn-lt"/>
                          <a:ea typeface="+mn-ea"/>
                          <a:cs typeface="+mn-cs"/>
                        </a:rPr>
                        <a:t>المناخ والبيئة والكوارث الطبيعية</a:t>
                      </a:r>
                      <a:endParaRPr dirty="0"/>
                    </a:p>
                  </a:txBody>
                  <a:tcPr anchor="ctr"/>
                </a:tc>
                <a:extLst>
                  <a:ext uri="{0D108BD9-81ED-4DB2-BD59-A6C34878D82A}">
                    <a16:rowId xmlns:a16="http://schemas.microsoft.com/office/drawing/2014/main" val="10006"/>
                  </a:ext>
                </a:extLst>
              </a:tr>
              <a:tr h="440230">
                <a:tc>
                  <a:txBody>
                    <a:bodyPr/>
                    <a:lstStyle/>
                    <a:p>
                      <a:pPr algn="ctr"/>
                      <a:r>
                        <a:rPr lang="ar-IQ" dirty="0" smtClean="0"/>
                        <a:t>6</a:t>
                      </a:r>
                      <a:endParaRPr dirty="0"/>
                    </a:p>
                  </a:txBody>
                  <a:tcPr anchor="ctr"/>
                </a:tc>
                <a:tc>
                  <a:txBody>
                    <a:bodyPr/>
                    <a:lstStyle/>
                    <a:p>
                      <a:pPr algn="ctr"/>
                      <a:r>
                        <a:rPr lang="ar-IQ" sz="1800" kern="1200" dirty="0" smtClean="0">
                          <a:solidFill>
                            <a:schemeClr val="dk1"/>
                          </a:solidFill>
                          <a:effectLst/>
                          <a:latin typeface="+mn-lt"/>
                          <a:ea typeface="+mn-ea"/>
                          <a:cs typeface="+mn-cs"/>
                        </a:rPr>
                        <a:t>8،9،10،17</a:t>
                      </a:r>
                      <a:endParaRPr dirty="0"/>
                    </a:p>
                  </a:txBody>
                  <a:tcPr anchor="ctr"/>
                </a:tc>
                <a:tc>
                  <a:txBody>
                    <a:bodyPr/>
                    <a:lstStyle/>
                    <a:p>
                      <a:pPr algn="r"/>
                      <a:r>
                        <a:rPr lang="ar-IQ" sz="1800" kern="1200" dirty="0" smtClean="0">
                          <a:solidFill>
                            <a:schemeClr val="dk1"/>
                          </a:solidFill>
                          <a:effectLst/>
                          <a:latin typeface="+mn-lt"/>
                          <a:ea typeface="+mn-ea"/>
                          <a:cs typeface="+mn-cs"/>
                        </a:rPr>
                        <a:t>التجارة والنقل والبنوك</a:t>
                      </a:r>
                      <a:endParaRPr dirty="0"/>
                    </a:p>
                  </a:txBody>
                  <a:tcPr anchor="ctr"/>
                </a:tc>
                <a:extLst>
                  <a:ext uri="{0D108BD9-81ED-4DB2-BD59-A6C34878D82A}">
                    <a16:rowId xmlns:a16="http://schemas.microsoft.com/office/drawing/2014/main" val="10007"/>
                  </a:ext>
                </a:extLst>
              </a:tr>
              <a:tr h="416222">
                <a:tc>
                  <a:txBody>
                    <a:bodyPr/>
                    <a:lstStyle/>
                    <a:p>
                      <a:pPr algn="ctr"/>
                      <a:r>
                        <a:rPr lang="ar-IQ" dirty="0" smtClean="0"/>
                        <a:t>20</a:t>
                      </a:r>
                      <a:endParaRPr dirty="0"/>
                    </a:p>
                  </a:txBody>
                  <a:tcPr anchor="ctr"/>
                </a:tc>
                <a:tc>
                  <a:txBody>
                    <a:bodyPr/>
                    <a:lstStyle/>
                    <a:p>
                      <a:pPr algn="ctr"/>
                      <a:r>
                        <a:rPr lang="ar-IQ" sz="1800" kern="1200" dirty="0" smtClean="0">
                          <a:solidFill>
                            <a:schemeClr val="dk1"/>
                          </a:solidFill>
                          <a:effectLst/>
                          <a:latin typeface="+mn-lt"/>
                          <a:ea typeface="+mn-ea"/>
                          <a:cs typeface="+mn-cs"/>
                        </a:rPr>
                        <a:t>1،8،9،10،11،12،16،17</a:t>
                      </a:r>
                      <a:endParaRPr dirty="0"/>
                    </a:p>
                  </a:txBody>
                  <a:tcPr anchor="ctr"/>
                </a:tc>
                <a:tc>
                  <a:txBody>
                    <a:bodyPr/>
                    <a:lstStyle/>
                    <a:p>
                      <a:pPr algn="r"/>
                      <a:r>
                        <a:rPr lang="ar-IQ" sz="1800" kern="1200" dirty="0" smtClean="0">
                          <a:solidFill>
                            <a:schemeClr val="dk1"/>
                          </a:solidFill>
                          <a:effectLst/>
                          <a:latin typeface="+mn-lt"/>
                          <a:ea typeface="+mn-ea"/>
                          <a:cs typeface="+mn-cs"/>
                        </a:rPr>
                        <a:t>الاقتصاد الكلي والمالية</a:t>
                      </a:r>
                      <a:endParaRPr dirty="0"/>
                    </a:p>
                  </a:txBody>
                  <a:tcPr anchor="ctr"/>
                </a:tc>
                <a:extLst>
                  <a:ext uri="{0D108BD9-81ED-4DB2-BD59-A6C34878D82A}">
                    <a16:rowId xmlns:a16="http://schemas.microsoft.com/office/drawing/2014/main" val="10008"/>
                  </a:ext>
                </a:extLst>
              </a:tr>
              <a:tr h="428835">
                <a:tc>
                  <a:txBody>
                    <a:bodyPr/>
                    <a:lstStyle/>
                    <a:p>
                      <a:pPr algn="ctr"/>
                      <a:r>
                        <a:rPr lang="ar-IQ" dirty="0" smtClean="0"/>
                        <a:t>21</a:t>
                      </a:r>
                      <a:endParaRPr dirty="0"/>
                    </a:p>
                  </a:txBody>
                  <a:tcPr anchor="ctr"/>
                </a:tc>
                <a:tc>
                  <a:txBody>
                    <a:bodyPr/>
                    <a:lstStyle/>
                    <a:p>
                      <a:pPr algn="ctr"/>
                      <a:r>
                        <a:rPr lang="ar-IQ" sz="1800" kern="1200" dirty="0" smtClean="0">
                          <a:solidFill>
                            <a:schemeClr val="dk1"/>
                          </a:solidFill>
                          <a:effectLst/>
                          <a:latin typeface="+mn-lt"/>
                          <a:ea typeface="+mn-ea"/>
                          <a:cs typeface="+mn-cs"/>
                        </a:rPr>
                        <a:t>3</a:t>
                      </a:r>
                      <a:endParaRPr dirty="0"/>
                    </a:p>
                  </a:txBody>
                  <a:tcPr anchor="ctr"/>
                </a:tc>
                <a:tc>
                  <a:txBody>
                    <a:bodyPr/>
                    <a:lstStyle/>
                    <a:p>
                      <a:pPr algn="r"/>
                      <a:r>
                        <a:rPr lang="ar-IQ" sz="1800" kern="1200" dirty="0" smtClean="0">
                          <a:solidFill>
                            <a:schemeClr val="dk1"/>
                          </a:solidFill>
                          <a:effectLst/>
                          <a:latin typeface="+mn-lt"/>
                          <a:ea typeface="+mn-ea"/>
                          <a:cs typeface="+mn-cs"/>
                        </a:rPr>
                        <a:t>الصحة والإعاقة</a:t>
                      </a:r>
                      <a:endParaRPr dirty="0"/>
                    </a:p>
                  </a:txBody>
                  <a:tcPr anchor="ctr"/>
                </a:tc>
                <a:extLst>
                  <a:ext uri="{0D108BD9-81ED-4DB2-BD59-A6C34878D82A}">
                    <a16:rowId xmlns:a16="http://schemas.microsoft.com/office/drawing/2014/main" val="10009"/>
                  </a:ext>
                </a:extLst>
              </a:tr>
              <a:tr h="441449">
                <a:tc>
                  <a:txBody>
                    <a:bodyPr/>
                    <a:lstStyle/>
                    <a:p>
                      <a:pPr algn="ctr"/>
                      <a:r>
                        <a:rPr lang="ar-IQ" dirty="0" smtClean="0"/>
                        <a:t>10</a:t>
                      </a:r>
                      <a:endParaRPr dirty="0"/>
                    </a:p>
                  </a:txBody>
                  <a:tcPr anchor="ctr"/>
                </a:tc>
                <a:tc>
                  <a:txBody>
                    <a:bodyPr/>
                    <a:lstStyle/>
                    <a:p>
                      <a:pPr algn="ctr"/>
                      <a:r>
                        <a:rPr lang="ar-IQ" sz="1800" kern="1200" dirty="0" smtClean="0">
                          <a:solidFill>
                            <a:schemeClr val="dk1"/>
                          </a:solidFill>
                          <a:effectLst/>
                          <a:latin typeface="+mn-lt"/>
                          <a:ea typeface="+mn-ea"/>
                          <a:cs typeface="+mn-cs"/>
                        </a:rPr>
                        <a:t>4،9،14</a:t>
                      </a:r>
                      <a:endParaRPr dirty="0"/>
                    </a:p>
                  </a:txBody>
                  <a:tcPr anchor="ctr"/>
                </a:tc>
                <a:tc>
                  <a:txBody>
                    <a:bodyPr/>
                    <a:lstStyle/>
                    <a:p>
                      <a:pPr algn="r"/>
                      <a:r>
                        <a:rPr lang="ar-IQ" sz="1800" kern="1200" dirty="0" smtClean="0">
                          <a:solidFill>
                            <a:schemeClr val="dk1"/>
                          </a:solidFill>
                          <a:effectLst/>
                          <a:latin typeface="+mn-lt"/>
                          <a:ea typeface="+mn-ea"/>
                          <a:cs typeface="+mn-cs"/>
                        </a:rPr>
                        <a:t>التعليم والبحث</a:t>
                      </a:r>
                      <a:endParaRPr dirty="0"/>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746" y="641267"/>
            <a:ext cx="7793780" cy="692727"/>
          </a:xfrm>
        </p:spPr>
        <p:txBody>
          <a:bodyPr>
            <a:normAutofit/>
          </a:bodyPr>
          <a:lstStyle/>
          <a:p>
            <a:r>
              <a:rPr lang="ar-IQ" sz="4000" b="1" dirty="0" smtClean="0">
                <a:latin typeface="Aldhabi" panose="01000000000000000000" pitchFamily="2" charset="-78"/>
                <a:cs typeface="Aldhabi" panose="01000000000000000000" pitchFamily="2" charset="-78"/>
              </a:rPr>
              <a:t>توزيع الأهداف والمؤشرات الرقمية حسب المواضيع الرئيسة</a:t>
            </a:r>
            <a:endParaRPr lang="en-US" sz="4000" b="1" dirty="0">
              <a:latin typeface="Aldhabi" panose="01000000000000000000" pitchFamily="2" charset="-78"/>
              <a:cs typeface="Aldhabi" panose="01000000000000000000" pitchFamily="2" charset="-78"/>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21800007"/>
              </p:ext>
            </p:extLst>
          </p:nvPr>
        </p:nvGraphicFramePr>
        <p:xfrm>
          <a:off x="2260463" y="1512124"/>
          <a:ext cx="7540833" cy="2428914"/>
        </p:xfrm>
        <a:graphic>
          <a:graphicData uri="http://schemas.openxmlformats.org/drawingml/2006/table">
            <a:tbl>
              <a:tblPr firstRow="1" bandRow="1">
                <a:tableStyleId>{F5AB1C69-6EDB-4FF4-983F-18BD219EF322}</a:tableStyleId>
              </a:tblPr>
              <a:tblGrid>
                <a:gridCol w="2513611">
                  <a:extLst>
                    <a:ext uri="{9D8B030D-6E8A-4147-A177-3AD203B41FA5}">
                      <a16:colId xmlns:a16="http://schemas.microsoft.com/office/drawing/2014/main" val="20000"/>
                    </a:ext>
                  </a:extLst>
                </a:gridCol>
                <a:gridCol w="1571502">
                  <a:extLst>
                    <a:ext uri="{9D8B030D-6E8A-4147-A177-3AD203B41FA5}">
                      <a16:colId xmlns:a16="http://schemas.microsoft.com/office/drawing/2014/main" val="20001"/>
                    </a:ext>
                  </a:extLst>
                </a:gridCol>
                <a:gridCol w="3455720">
                  <a:extLst>
                    <a:ext uri="{9D8B030D-6E8A-4147-A177-3AD203B41FA5}">
                      <a16:colId xmlns:a16="http://schemas.microsoft.com/office/drawing/2014/main" val="20002"/>
                    </a:ext>
                  </a:extLst>
                </a:gridCol>
              </a:tblGrid>
              <a:tr h="679830">
                <a:tc>
                  <a:txBody>
                    <a:bodyPr/>
                    <a:lstStyle/>
                    <a:p>
                      <a:pPr algn="ctr"/>
                      <a:r>
                        <a:rPr lang="ar-IQ" dirty="0" smtClean="0"/>
                        <a:t>عدد المؤشرات الرقمية ذات الصلة</a:t>
                      </a:r>
                      <a:endParaRPr dirty="0"/>
                    </a:p>
                  </a:txBody>
                  <a:tcPr anchor="ctr">
                    <a:solidFill>
                      <a:schemeClr val="accent3">
                        <a:lumMod val="50000"/>
                      </a:schemeClr>
                    </a:solidFill>
                  </a:tcPr>
                </a:tc>
                <a:tc>
                  <a:txBody>
                    <a:bodyPr/>
                    <a:lstStyle/>
                    <a:p>
                      <a:pPr algn="ctr"/>
                      <a:r>
                        <a:rPr lang="ar-IQ" dirty="0" smtClean="0"/>
                        <a:t>الأهداف ذات الصلة</a:t>
                      </a:r>
                      <a:endParaRPr dirty="0"/>
                    </a:p>
                  </a:txBody>
                  <a:tcPr anchor="ctr">
                    <a:solidFill>
                      <a:schemeClr val="accent3">
                        <a:lumMod val="50000"/>
                      </a:schemeClr>
                    </a:solidFill>
                  </a:tcPr>
                </a:tc>
                <a:tc>
                  <a:txBody>
                    <a:bodyPr/>
                    <a:lstStyle/>
                    <a:p>
                      <a:pPr algn="ctr"/>
                      <a:r>
                        <a:rPr lang="ar-IQ" dirty="0" smtClean="0"/>
                        <a:t>المواضيع الرئيسة</a:t>
                      </a:r>
                      <a:endParaRPr dirty="0"/>
                    </a:p>
                  </a:txBody>
                  <a:tcPr anchor="ctr">
                    <a:solidFill>
                      <a:schemeClr val="accent3">
                        <a:lumMod val="50000"/>
                      </a:schemeClr>
                    </a:solidFill>
                  </a:tcPr>
                </a:tc>
                <a:extLst>
                  <a:ext uri="{0D108BD9-81ED-4DB2-BD59-A6C34878D82A}">
                    <a16:rowId xmlns:a16="http://schemas.microsoft.com/office/drawing/2014/main" val="10000"/>
                  </a:ext>
                </a:extLst>
              </a:tr>
              <a:tr h="408244">
                <a:tc>
                  <a:txBody>
                    <a:bodyPr/>
                    <a:lstStyle/>
                    <a:p>
                      <a:pPr algn="ctr"/>
                      <a:r>
                        <a:rPr lang="ar-IQ" dirty="0" smtClean="0"/>
                        <a:t>14</a:t>
                      </a:r>
                      <a:endParaRPr dirty="0"/>
                    </a:p>
                  </a:txBody>
                  <a:tcPr anchor="ctr"/>
                </a:tc>
                <a:tc>
                  <a:txBody>
                    <a:bodyPr/>
                    <a:lstStyle/>
                    <a:p>
                      <a:pPr algn="ctr"/>
                      <a:r>
                        <a:rPr lang="ar-IQ" sz="1800" kern="1200" dirty="0" smtClean="0">
                          <a:solidFill>
                            <a:schemeClr val="dk1"/>
                          </a:solidFill>
                          <a:effectLst/>
                          <a:latin typeface="+mn-lt"/>
                          <a:ea typeface="+mn-ea"/>
                          <a:cs typeface="+mn-cs"/>
                        </a:rPr>
                        <a:t>5،11،16</a:t>
                      </a:r>
                      <a:endParaRPr dirty="0"/>
                    </a:p>
                  </a:txBody>
                  <a:tcPr anchor="ctr"/>
                </a:tc>
                <a:tc>
                  <a:txBody>
                    <a:bodyPr/>
                    <a:lstStyle/>
                    <a:p>
                      <a:pPr algn="r"/>
                      <a:r>
                        <a:rPr lang="ar-IQ" sz="1800" kern="1200" dirty="0" smtClean="0">
                          <a:solidFill>
                            <a:schemeClr val="dk1"/>
                          </a:solidFill>
                          <a:effectLst/>
                          <a:latin typeface="+mn-lt"/>
                          <a:ea typeface="+mn-ea"/>
                          <a:cs typeface="+mn-cs"/>
                        </a:rPr>
                        <a:t>النوع الاجتماعي واستخدام الوقت والعنف</a:t>
                      </a:r>
                      <a:endParaRPr dirty="0"/>
                    </a:p>
                  </a:txBody>
                  <a:tcPr anchor="ctr"/>
                </a:tc>
                <a:extLst>
                  <a:ext uri="{0D108BD9-81ED-4DB2-BD59-A6C34878D82A}">
                    <a16:rowId xmlns:a16="http://schemas.microsoft.com/office/drawing/2014/main" val="10001"/>
                  </a:ext>
                </a:extLst>
              </a:tr>
              <a:tr h="439886">
                <a:tc>
                  <a:txBody>
                    <a:bodyPr/>
                    <a:lstStyle/>
                    <a:p>
                      <a:pPr algn="ctr"/>
                      <a:r>
                        <a:rPr lang="ar-IQ" dirty="0" smtClean="0"/>
                        <a:t>11</a:t>
                      </a:r>
                      <a:endParaRPr dirty="0"/>
                    </a:p>
                  </a:txBody>
                  <a:tcPr anchor="ctr"/>
                </a:tc>
                <a:tc>
                  <a:txBody>
                    <a:bodyPr/>
                    <a:lstStyle/>
                    <a:p>
                      <a:pPr algn="ctr"/>
                      <a:r>
                        <a:rPr lang="ar-IQ" sz="1800" kern="1200" dirty="0" smtClean="0">
                          <a:solidFill>
                            <a:schemeClr val="dk1"/>
                          </a:solidFill>
                          <a:effectLst/>
                          <a:latin typeface="+mn-lt"/>
                          <a:ea typeface="+mn-ea"/>
                          <a:cs typeface="+mn-cs"/>
                        </a:rPr>
                        <a:t>6،7،12</a:t>
                      </a:r>
                      <a:endParaRPr dirty="0"/>
                    </a:p>
                  </a:txBody>
                  <a:tcPr anchor="ctr"/>
                </a:tc>
                <a:tc>
                  <a:txBody>
                    <a:bodyPr/>
                    <a:lstStyle/>
                    <a:p>
                      <a:pPr algn="r"/>
                      <a:r>
                        <a:rPr lang="ar-IQ" sz="1800" kern="1200" dirty="0" smtClean="0">
                          <a:solidFill>
                            <a:schemeClr val="dk1"/>
                          </a:solidFill>
                          <a:effectLst/>
                          <a:latin typeface="+mn-lt"/>
                          <a:ea typeface="+mn-ea"/>
                          <a:cs typeface="+mn-cs"/>
                        </a:rPr>
                        <a:t>المياه والطاقة والصرف الصحي</a:t>
                      </a:r>
                      <a:endParaRPr dirty="0"/>
                    </a:p>
                  </a:txBody>
                  <a:tcPr anchor="ctr"/>
                </a:tc>
                <a:extLst>
                  <a:ext uri="{0D108BD9-81ED-4DB2-BD59-A6C34878D82A}">
                    <a16:rowId xmlns:a16="http://schemas.microsoft.com/office/drawing/2014/main" val="10002"/>
                  </a:ext>
                </a:extLst>
              </a:tr>
              <a:tr h="435132">
                <a:tc>
                  <a:txBody>
                    <a:bodyPr/>
                    <a:lstStyle/>
                    <a:p>
                      <a:pPr algn="ctr"/>
                      <a:r>
                        <a:rPr lang="ar-IQ" dirty="0" smtClean="0"/>
                        <a:t>9</a:t>
                      </a:r>
                      <a:endParaRPr dirty="0"/>
                    </a:p>
                  </a:txBody>
                  <a:tcPr anchor="ctr"/>
                </a:tc>
                <a:tc>
                  <a:txBody>
                    <a:bodyPr/>
                    <a:lstStyle/>
                    <a:p>
                      <a:pPr algn="ctr"/>
                      <a:r>
                        <a:rPr lang="ar-IQ" sz="1800" kern="1200" dirty="0" smtClean="0">
                          <a:solidFill>
                            <a:schemeClr val="dk1"/>
                          </a:solidFill>
                          <a:effectLst/>
                          <a:latin typeface="+mn-lt"/>
                          <a:ea typeface="+mn-ea"/>
                          <a:cs typeface="+mn-cs"/>
                        </a:rPr>
                        <a:t>3،8،9،10</a:t>
                      </a:r>
                      <a:endParaRPr dirty="0"/>
                    </a:p>
                  </a:txBody>
                  <a:tcPr anchor="ctr"/>
                </a:tc>
                <a:tc>
                  <a:txBody>
                    <a:bodyPr/>
                    <a:lstStyle/>
                    <a:p>
                      <a:pPr algn="r"/>
                      <a:r>
                        <a:rPr lang="ar-IQ" sz="1800" kern="1200" dirty="0" smtClean="0">
                          <a:solidFill>
                            <a:schemeClr val="dk1"/>
                          </a:solidFill>
                          <a:effectLst/>
                          <a:latin typeface="+mn-lt"/>
                          <a:ea typeface="+mn-ea"/>
                          <a:cs typeface="+mn-cs"/>
                        </a:rPr>
                        <a:t>العمالة والدخل والإنفاق</a:t>
                      </a:r>
                      <a:endParaRPr dirty="0"/>
                    </a:p>
                  </a:txBody>
                  <a:tcPr anchor="ctr"/>
                </a:tc>
                <a:extLst>
                  <a:ext uri="{0D108BD9-81ED-4DB2-BD59-A6C34878D82A}">
                    <a16:rowId xmlns:a16="http://schemas.microsoft.com/office/drawing/2014/main" val="10003"/>
                  </a:ext>
                </a:extLst>
              </a:tr>
              <a:tr h="465822">
                <a:tc>
                  <a:txBody>
                    <a:bodyPr/>
                    <a:lstStyle/>
                    <a:p>
                      <a:pPr algn="ctr"/>
                      <a:r>
                        <a:rPr lang="ar-IQ" dirty="0" smtClean="0"/>
                        <a:t>10</a:t>
                      </a:r>
                      <a:endParaRPr dirty="0"/>
                    </a:p>
                  </a:txBody>
                  <a:tcPr anchor="ctr"/>
                </a:tc>
                <a:tc>
                  <a:txBody>
                    <a:bodyPr/>
                    <a:lstStyle/>
                    <a:p>
                      <a:pPr algn="ctr"/>
                      <a:r>
                        <a:rPr lang="ar-IQ" sz="1800" kern="1200" dirty="0" smtClean="0">
                          <a:solidFill>
                            <a:schemeClr val="dk1"/>
                          </a:solidFill>
                          <a:effectLst/>
                          <a:latin typeface="+mn-lt"/>
                          <a:ea typeface="+mn-ea"/>
                          <a:cs typeface="+mn-cs"/>
                        </a:rPr>
                        <a:t>10،16</a:t>
                      </a:r>
                      <a:endParaRPr dirty="0"/>
                    </a:p>
                  </a:txBody>
                  <a:tcPr anchor="ctr"/>
                </a:tc>
                <a:tc>
                  <a:txBody>
                    <a:bodyPr/>
                    <a:lstStyle/>
                    <a:p>
                      <a:pPr algn="r"/>
                      <a:r>
                        <a:rPr lang="ar-IQ" sz="1800" kern="1200" dirty="0" smtClean="0">
                          <a:solidFill>
                            <a:schemeClr val="dk1"/>
                          </a:solidFill>
                          <a:effectLst/>
                          <a:latin typeface="+mn-lt"/>
                          <a:ea typeface="+mn-ea"/>
                          <a:cs typeface="+mn-cs"/>
                        </a:rPr>
                        <a:t>العدالة والأمن </a:t>
                      </a:r>
                      <a:endParaRPr dirty="0"/>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31748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775" y="2952996"/>
            <a:ext cx="10731728" cy="2117767"/>
          </a:xfrm>
        </p:spPr>
        <p:txBody>
          <a:bodyPr>
            <a:normAutofit fontScale="90000"/>
          </a:bodyPr>
          <a:lstStyle/>
          <a:p>
            <a:pPr algn="just"/>
            <a:r>
              <a:rPr lang="ar-IQ" dirty="0"/>
              <a:t>خلاصة القول أن الجهاز المركزي للإحصاء </a:t>
            </a:r>
            <a:r>
              <a:rPr lang="ar-IQ" dirty="0" smtClean="0"/>
              <a:t>باعتباره </a:t>
            </a:r>
            <a:r>
              <a:rPr lang="ar-IQ" dirty="0"/>
              <a:t>يتحمل مسؤولية كلية أو جزئية من حيث  توفير بيانات لـ (173) مؤشر </a:t>
            </a:r>
            <a:r>
              <a:rPr lang="ar-IQ" dirty="0" smtClean="0"/>
              <a:t>، فقد </a:t>
            </a:r>
            <a:r>
              <a:rPr lang="ar-IQ" dirty="0" smtClean="0"/>
              <a:t>تمكنا </a:t>
            </a:r>
            <a:r>
              <a:rPr lang="ar-IQ" dirty="0" smtClean="0"/>
              <a:t>من </a:t>
            </a:r>
            <a:r>
              <a:rPr lang="ar-IQ" dirty="0"/>
              <a:t>جمع بيانات لـ (</a:t>
            </a:r>
            <a:r>
              <a:rPr lang="en-US" dirty="0"/>
              <a:t>33</a:t>
            </a:r>
            <a:r>
              <a:rPr lang="ar-IQ" dirty="0"/>
              <a:t>) مؤشر من خلال المسوح الاحصائية وتنفيذ خطة </a:t>
            </a:r>
            <a:r>
              <a:rPr lang="ar-IQ" dirty="0" smtClean="0"/>
              <a:t>العمل السنوية. </a:t>
            </a:r>
            <a:r>
              <a:rPr lang="ar-IQ" dirty="0"/>
              <a:t>فيما </a:t>
            </a:r>
            <a:r>
              <a:rPr lang="ar-IQ" dirty="0" smtClean="0"/>
              <a:t>هيأت </a:t>
            </a:r>
            <a:r>
              <a:rPr lang="ar-IQ" dirty="0"/>
              <a:t>الوزارات والدوائر الاخرى بيانات لـ (29) </a:t>
            </a:r>
            <a:r>
              <a:rPr lang="ar-IQ" dirty="0" smtClean="0"/>
              <a:t>مؤشر. بناءً </a:t>
            </a:r>
            <a:r>
              <a:rPr lang="ar-IQ" dirty="0"/>
              <a:t>على ذلك فأن خطة العمل سيتفق عليها في لجنة التطوير والتنسيق </a:t>
            </a:r>
            <a:r>
              <a:rPr lang="ar-IQ" dirty="0" smtClean="0"/>
              <a:t>الإحصائي، </a:t>
            </a:r>
            <a:r>
              <a:rPr lang="ar-IQ" dirty="0"/>
              <a:t>فضلاً عن خطة الدورات التدريبية التي تنظم لرفع القدرات الإحصائية على أساس المواضيع الرئيسة </a:t>
            </a:r>
            <a:r>
              <a:rPr lang="ar-IQ" dirty="0" smtClean="0"/>
              <a:t>واختيار </a:t>
            </a:r>
            <a:r>
              <a:rPr lang="ar-IQ" dirty="0"/>
              <a:t>الدورات من قبل أعضاء اللجنة حسب </a:t>
            </a:r>
            <a:r>
              <a:rPr lang="ar-IQ" dirty="0" smtClean="0"/>
              <a:t>الاختصاص والاهتمام </a:t>
            </a:r>
            <a:r>
              <a:rPr lang="ar-IQ" dirty="0"/>
              <a:t>المشترك. وذلك لتوسيع دائرة الفئات المستهدفة في البرامج التدريبية باشراك كل المؤسسات ذات الصلة ليتمكن الجهاز من نقل المعرفة المكتسبة من خلال تنفيذه العديد من الدورات التدريبية.</a:t>
            </a:r>
            <a:endParaRPr lang="en-US" dirty="0"/>
          </a:p>
        </p:txBody>
      </p:sp>
    </p:spTree>
    <p:extLst>
      <p:ext uri="{BB962C8B-B14F-4D97-AF65-F5344CB8AC3E}">
        <p14:creationId xmlns:p14="http://schemas.microsoft.com/office/powerpoint/2010/main" val="1699503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5242" y="403760"/>
            <a:ext cx="7793780" cy="692727"/>
          </a:xfrm>
        </p:spPr>
        <p:txBody>
          <a:bodyPr>
            <a:normAutofit fontScale="90000"/>
          </a:bodyPr>
          <a:lstStyle/>
          <a:p>
            <a:r>
              <a:rPr lang="ar-IQ" sz="4000" b="1" dirty="0" smtClean="0">
                <a:latin typeface="Aldhabi" panose="01000000000000000000" pitchFamily="2" charset="-78"/>
                <a:cs typeface="Aldhabi" panose="01000000000000000000" pitchFamily="2" charset="-78"/>
              </a:rPr>
              <a:t>الخطة التدريبية المقترحة لسنة 2018 المتعلقة بأهداف التنمية المستدامة 2030</a:t>
            </a:r>
            <a:endParaRPr lang="en-US" sz="4000" b="1" dirty="0">
              <a:latin typeface="Aldhabi" panose="01000000000000000000" pitchFamily="2" charset="-78"/>
              <a:cs typeface="Aldhabi" panose="01000000000000000000" pitchFamily="2" charset="-78"/>
            </a:endParaRPr>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4143132620"/>
              </p:ext>
            </p:extLst>
          </p:nvPr>
        </p:nvGraphicFramePr>
        <p:xfrm>
          <a:off x="1235035" y="1096487"/>
          <a:ext cx="8625640" cy="5345154"/>
        </p:xfrm>
        <a:graphic>
          <a:graphicData uri="http://schemas.openxmlformats.org/drawingml/2006/table">
            <a:tbl>
              <a:tblPr firstRow="1" bandRow="1">
                <a:tableStyleId>{F5AB1C69-6EDB-4FF4-983F-18BD219EF322}</a:tableStyleId>
              </a:tblPr>
              <a:tblGrid>
                <a:gridCol w="985651">
                  <a:extLst>
                    <a:ext uri="{9D8B030D-6E8A-4147-A177-3AD203B41FA5}">
                      <a16:colId xmlns:a16="http://schemas.microsoft.com/office/drawing/2014/main" val="20003"/>
                    </a:ext>
                  </a:extLst>
                </a:gridCol>
                <a:gridCol w="1341911">
                  <a:extLst>
                    <a:ext uri="{9D8B030D-6E8A-4147-A177-3AD203B41FA5}">
                      <a16:colId xmlns:a16="http://schemas.microsoft.com/office/drawing/2014/main" val="20004"/>
                    </a:ext>
                  </a:extLst>
                </a:gridCol>
                <a:gridCol w="1294532">
                  <a:extLst>
                    <a:ext uri="{9D8B030D-6E8A-4147-A177-3AD203B41FA5}">
                      <a16:colId xmlns:a16="http://schemas.microsoft.com/office/drawing/2014/main" val="20000"/>
                    </a:ext>
                  </a:extLst>
                </a:gridCol>
                <a:gridCol w="1135319">
                  <a:extLst>
                    <a:ext uri="{9D8B030D-6E8A-4147-A177-3AD203B41FA5}">
                      <a16:colId xmlns:a16="http://schemas.microsoft.com/office/drawing/2014/main" val="20001"/>
                    </a:ext>
                  </a:extLst>
                </a:gridCol>
                <a:gridCol w="3868227">
                  <a:extLst>
                    <a:ext uri="{9D8B030D-6E8A-4147-A177-3AD203B41FA5}">
                      <a16:colId xmlns:a16="http://schemas.microsoft.com/office/drawing/2014/main" val="20002"/>
                    </a:ext>
                  </a:extLst>
                </a:gridCol>
              </a:tblGrid>
              <a:tr h="896325">
                <a:tc>
                  <a:txBody>
                    <a:bodyPr/>
                    <a:lstStyle/>
                    <a:p>
                      <a:pPr algn="ctr"/>
                      <a:r>
                        <a:rPr lang="ar-IQ" dirty="0" smtClean="0"/>
                        <a:t>تاريخ التنفيذ</a:t>
                      </a:r>
                      <a:endParaRPr dirty="0"/>
                    </a:p>
                  </a:txBody>
                  <a:tcPr anchor="ctr">
                    <a:solidFill>
                      <a:schemeClr val="accent3">
                        <a:lumMod val="50000"/>
                      </a:schemeClr>
                    </a:solidFill>
                  </a:tcPr>
                </a:tc>
                <a:tc>
                  <a:txBody>
                    <a:bodyPr/>
                    <a:lstStyle/>
                    <a:p>
                      <a:pPr algn="ctr"/>
                      <a:r>
                        <a:rPr lang="ar-IQ" dirty="0" smtClean="0"/>
                        <a:t>أيام الدورة</a:t>
                      </a:r>
                      <a:endParaRPr dirty="0"/>
                    </a:p>
                  </a:txBody>
                  <a:tcPr anchor="ctr">
                    <a:solidFill>
                      <a:schemeClr val="accent3">
                        <a:lumMod val="50000"/>
                      </a:schemeClr>
                    </a:solidFill>
                  </a:tcPr>
                </a:tc>
                <a:tc>
                  <a:txBody>
                    <a:bodyPr/>
                    <a:lstStyle/>
                    <a:p>
                      <a:pPr algn="ctr"/>
                      <a:r>
                        <a:rPr lang="ar-IQ" dirty="0" smtClean="0"/>
                        <a:t>العدد</a:t>
                      </a:r>
                      <a:endParaRPr dirty="0"/>
                    </a:p>
                  </a:txBody>
                  <a:tcPr anchor="ctr">
                    <a:solidFill>
                      <a:schemeClr val="accent3">
                        <a:lumMod val="50000"/>
                      </a:schemeClr>
                    </a:solidFill>
                  </a:tcPr>
                </a:tc>
                <a:tc>
                  <a:txBody>
                    <a:bodyPr/>
                    <a:lstStyle/>
                    <a:p>
                      <a:pPr algn="ctr"/>
                      <a:r>
                        <a:rPr lang="ar-IQ" dirty="0" smtClean="0"/>
                        <a:t>الجهات المشاركة</a:t>
                      </a:r>
                      <a:endParaRPr dirty="0"/>
                    </a:p>
                  </a:txBody>
                  <a:tcPr anchor="ctr">
                    <a:solidFill>
                      <a:schemeClr val="accent3">
                        <a:lumMod val="50000"/>
                      </a:schemeClr>
                    </a:solidFill>
                  </a:tcPr>
                </a:tc>
                <a:tc>
                  <a:txBody>
                    <a:bodyPr/>
                    <a:lstStyle/>
                    <a:p>
                      <a:pPr algn="ctr"/>
                      <a:r>
                        <a:rPr lang="ar-IQ" dirty="0" smtClean="0"/>
                        <a:t>المواضيع الرئيسة</a:t>
                      </a:r>
                      <a:endParaRPr dirty="0"/>
                    </a:p>
                  </a:txBody>
                  <a:tcPr anchor="ctr">
                    <a:solidFill>
                      <a:schemeClr val="accent3">
                        <a:lumMod val="50000"/>
                      </a:schemeClr>
                    </a:solidFill>
                  </a:tcPr>
                </a:tc>
                <a:extLst>
                  <a:ext uri="{0D108BD9-81ED-4DB2-BD59-A6C34878D82A}">
                    <a16:rowId xmlns:a16="http://schemas.microsoft.com/office/drawing/2014/main" val="10000"/>
                  </a:ext>
                </a:extLst>
              </a:tr>
              <a:tr h="307826">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r"/>
                      <a:r>
                        <a:rPr lang="ar-IQ" dirty="0" smtClean="0"/>
                        <a:t>السكان وخصائصهم</a:t>
                      </a:r>
                      <a:endParaRPr dirty="0"/>
                    </a:p>
                  </a:txBody>
                  <a:tcPr anchor="ctr"/>
                </a:tc>
                <a:extLst>
                  <a:ext uri="{0D108BD9-81ED-4DB2-BD59-A6C34878D82A}">
                    <a16:rowId xmlns:a16="http://schemas.microsoft.com/office/drawing/2014/main" val="10001"/>
                  </a:ext>
                </a:extLst>
              </a:tr>
              <a:tr h="689481">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r"/>
                      <a:r>
                        <a:rPr lang="ar-IQ" sz="1800" kern="1200" dirty="0" smtClean="0">
                          <a:solidFill>
                            <a:schemeClr val="dk1"/>
                          </a:solidFill>
                          <a:effectLst/>
                          <a:latin typeface="+mn-lt"/>
                          <a:ea typeface="+mn-ea"/>
                          <a:cs typeface="+mn-cs"/>
                        </a:rPr>
                        <a:t>المناطق العمرانية والبنايات والتجهيزات الأساسية والبنى التحتية</a:t>
                      </a:r>
                      <a:endParaRPr dirty="0"/>
                    </a:p>
                  </a:txBody>
                  <a:tcPr anchor="ctr"/>
                </a:tc>
                <a:extLst>
                  <a:ext uri="{0D108BD9-81ED-4DB2-BD59-A6C34878D82A}">
                    <a16:rowId xmlns:a16="http://schemas.microsoft.com/office/drawing/2014/main" val="10002"/>
                  </a:ext>
                </a:extLst>
              </a:tr>
              <a:tr h="482637">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r"/>
                      <a:r>
                        <a:rPr lang="ar-IQ" sz="1800" kern="1200" dirty="0" smtClean="0">
                          <a:solidFill>
                            <a:schemeClr val="dk1"/>
                          </a:solidFill>
                          <a:effectLst/>
                          <a:latin typeface="+mn-lt"/>
                          <a:ea typeface="+mn-ea"/>
                          <a:cs typeface="+mn-cs"/>
                        </a:rPr>
                        <a:t>الفقر والخدمات الاجتماعية والأساسية</a:t>
                      </a:r>
                      <a:endParaRPr dirty="0"/>
                    </a:p>
                  </a:txBody>
                  <a:tcPr anchor="ctr"/>
                </a:tc>
                <a:extLst>
                  <a:ext uri="{0D108BD9-81ED-4DB2-BD59-A6C34878D82A}">
                    <a16:rowId xmlns:a16="http://schemas.microsoft.com/office/drawing/2014/main" val="10003"/>
                  </a:ext>
                </a:extLst>
              </a:tr>
              <a:tr h="482637">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r"/>
                      <a:r>
                        <a:rPr lang="ar-IQ" sz="1800" kern="1200" dirty="0" smtClean="0">
                          <a:solidFill>
                            <a:schemeClr val="dk1"/>
                          </a:solidFill>
                          <a:effectLst/>
                          <a:latin typeface="+mn-lt"/>
                          <a:ea typeface="+mn-ea"/>
                          <a:cs typeface="+mn-cs"/>
                        </a:rPr>
                        <a:t>الزراعة والتغذية وحيازة واستعمال الأراضي</a:t>
                      </a:r>
                      <a:endParaRPr dirty="0"/>
                    </a:p>
                  </a:txBody>
                  <a:tcPr anchor="ctr"/>
                </a:tc>
                <a:extLst>
                  <a:ext uri="{0D108BD9-81ED-4DB2-BD59-A6C34878D82A}">
                    <a16:rowId xmlns:a16="http://schemas.microsoft.com/office/drawing/2014/main" val="10004"/>
                  </a:ext>
                </a:extLst>
              </a:tr>
              <a:tr h="482637">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r"/>
                      <a:r>
                        <a:rPr lang="ar-IQ" sz="1800" kern="1200" dirty="0" smtClean="0">
                          <a:solidFill>
                            <a:schemeClr val="dk1"/>
                          </a:solidFill>
                          <a:effectLst/>
                          <a:latin typeface="+mn-lt"/>
                          <a:ea typeface="+mn-ea"/>
                          <a:cs typeface="+mn-cs"/>
                        </a:rPr>
                        <a:t>الصناعة والتكنولوجيا والاتصالات المعلومات</a:t>
                      </a:r>
                      <a:endParaRPr dirty="0"/>
                    </a:p>
                  </a:txBody>
                  <a:tcPr anchor="ctr"/>
                </a:tc>
                <a:extLst>
                  <a:ext uri="{0D108BD9-81ED-4DB2-BD59-A6C34878D82A}">
                    <a16:rowId xmlns:a16="http://schemas.microsoft.com/office/drawing/2014/main" val="10005"/>
                  </a:ext>
                </a:extLst>
              </a:tr>
              <a:tr h="482637">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r"/>
                      <a:r>
                        <a:rPr lang="ar-IQ" sz="1800" kern="1200" dirty="0" smtClean="0">
                          <a:solidFill>
                            <a:schemeClr val="dk1"/>
                          </a:solidFill>
                          <a:effectLst/>
                          <a:latin typeface="+mn-lt"/>
                          <a:ea typeface="+mn-ea"/>
                          <a:cs typeface="+mn-cs"/>
                        </a:rPr>
                        <a:t>المناخ والبيئة والكوارث الطبيعية</a:t>
                      </a:r>
                      <a:endParaRPr dirty="0"/>
                    </a:p>
                  </a:txBody>
                  <a:tcPr anchor="ctr"/>
                </a:tc>
                <a:extLst>
                  <a:ext uri="{0D108BD9-81ED-4DB2-BD59-A6C34878D82A}">
                    <a16:rowId xmlns:a16="http://schemas.microsoft.com/office/drawing/2014/main" val="10006"/>
                  </a:ext>
                </a:extLst>
              </a:tr>
              <a:tr h="331945">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r"/>
                      <a:r>
                        <a:rPr lang="ar-IQ" sz="1800" kern="1200" dirty="0" smtClean="0">
                          <a:solidFill>
                            <a:schemeClr val="dk1"/>
                          </a:solidFill>
                          <a:effectLst/>
                          <a:latin typeface="+mn-lt"/>
                          <a:ea typeface="+mn-ea"/>
                          <a:cs typeface="+mn-cs"/>
                        </a:rPr>
                        <a:t>التجارة والنقل والبنوك</a:t>
                      </a:r>
                      <a:endParaRPr dirty="0"/>
                    </a:p>
                  </a:txBody>
                  <a:tcPr anchor="ctr"/>
                </a:tc>
                <a:extLst>
                  <a:ext uri="{0D108BD9-81ED-4DB2-BD59-A6C34878D82A}">
                    <a16:rowId xmlns:a16="http://schemas.microsoft.com/office/drawing/2014/main" val="10007"/>
                  </a:ext>
                </a:extLst>
              </a:tr>
              <a:tr h="313842">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r"/>
                      <a:r>
                        <a:rPr lang="ar-IQ" sz="1800" kern="1200" dirty="0" smtClean="0">
                          <a:solidFill>
                            <a:schemeClr val="dk1"/>
                          </a:solidFill>
                          <a:effectLst/>
                          <a:latin typeface="+mn-lt"/>
                          <a:ea typeface="+mn-ea"/>
                          <a:cs typeface="+mn-cs"/>
                        </a:rPr>
                        <a:t>الاقتصاد الكلي والمالية</a:t>
                      </a:r>
                      <a:endParaRPr dirty="0"/>
                    </a:p>
                  </a:txBody>
                  <a:tcPr anchor="ctr"/>
                </a:tc>
                <a:extLst>
                  <a:ext uri="{0D108BD9-81ED-4DB2-BD59-A6C34878D82A}">
                    <a16:rowId xmlns:a16="http://schemas.microsoft.com/office/drawing/2014/main" val="10008"/>
                  </a:ext>
                </a:extLst>
              </a:tr>
              <a:tr h="323353">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r"/>
                      <a:r>
                        <a:rPr lang="ar-IQ" sz="1800" kern="1200" dirty="0" smtClean="0">
                          <a:solidFill>
                            <a:schemeClr val="dk1"/>
                          </a:solidFill>
                          <a:effectLst/>
                          <a:latin typeface="+mn-lt"/>
                          <a:ea typeface="+mn-ea"/>
                          <a:cs typeface="+mn-cs"/>
                        </a:rPr>
                        <a:t>الصحة والإعاقة</a:t>
                      </a:r>
                      <a:endParaRPr dirty="0"/>
                    </a:p>
                  </a:txBody>
                  <a:tcPr anchor="ctr"/>
                </a:tc>
                <a:extLst>
                  <a:ext uri="{0D108BD9-81ED-4DB2-BD59-A6C34878D82A}">
                    <a16:rowId xmlns:a16="http://schemas.microsoft.com/office/drawing/2014/main" val="10009"/>
                  </a:ext>
                </a:extLst>
              </a:tr>
              <a:tr h="332864">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r"/>
                      <a:r>
                        <a:rPr lang="ar-IQ" sz="1800" kern="1200" dirty="0" smtClean="0">
                          <a:solidFill>
                            <a:schemeClr val="dk1"/>
                          </a:solidFill>
                          <a:effectLst/>
                          <a:latin typeface="+mn-lt"/>
                          <a:ea typeface="+mn-ea"/>
                          <a:cs typeface="+mn-cs"/>
                        </a:rPr>
                        <a:t>التعليم والبحث</a:t>
                      </a:r>
                      <a:endParaRPr dirty="0"/>
                    </a:p>
                  </a:txBody>
                  <a:tcPr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77709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1697890331"/>
              </p:ext>
            </p:extLst>
          </p:nvPr>
        </p:nvGraphicFramePr>
        <p:xfrm>
          <a:off x="2260463" y="1512124"/>
          <a:ext cx="7540832" cy="2860944"/>
        </p:xfrm>
        <a:graphic>
          <a:graphicData uri="http://schemas.openxmlformats.org/drawingml/2006/table">
            <a:tbl>
              <a:tblPr firstRow="1" bandRow="1">
                <a:tableStyleId>{F5AB1C69-6EDB-4FF4-983F-18BD219EF322}</a:tableStyleId>
              </a:tblPr>
              <a:tblGrid>
                <a:gridCol w="1508166">
                  <a:extLst>
                    <a:ext uri="{9D8B030D-6E8A-4147-A177-3AD203B41FA5}">
                      <a16:colId xmlns:a16="http://schemas.microsoft.com/office/drawing/2014/main" val="20003"/>
                    </a:ext>
                  </a:extLst>
                </a:gridCol>
                <a:gridCol w="1508166">
                  <a:extLst>
                    <a:ext uri="{9D8B030D-6E8A-4147-A177-3AD203B41FA5}">
                      <a16:colId xmlns:a16="http://schemas.microsoft.com/office/drawing/2014/main" val="20004"/>
                    </a:ext>
                  </a:extLst>
                </a:gridCol>
                <a:gridCol w="1508166">
                  <a:extLst>
                    <a:ext uri="{9D8B030D-6E8A-4147-A177-3AD203B41FA5}">
                      <a16:colId xmlns:a16="http://schemas.microsoft.com/office/drawing/2014/main" val="20000"/>
                    </a:ext>
                  </a:extLst>
                </a:gridCol>
                <a:gridCol w="942902">
                  <a:extLst>
                    <a:ext uri="{9D8B030D-6E8A-4147-A177-3AD203B41FA5}">
                      <a16:colId xmlns:a16="http://schemas.microsoft.com/office/drawing/2014/main" val="20001"/>
                    </a:ext>
                  </a:extLst>
                </a:gridCol>
                <a:gridCol w="2073432">
                  <a:extLst>
                    <a:ext uri="{9D8B030D-6E8A-4147-A177-3AD203B41FA5}">
                      <a16:colId xmlns:a16="http://schemas.microsoft.com/office/drawing/2014/main" val="20002"/>
                    </a:ext>
                  </a:extLst>
                </a:gridCol>
              </a:tblGrid>
              <a:tr h="679830">
                <a:tc>
                  <a:txBody>
                    <a:bodyPr/>
                    <a:lstStyle/>
                    <a:p>
                      <a:pPr algn="ctr"/>
                      <a:r>
                        <a:rPr lang="ar-IQ" dirty="0" smtClean="0"/>
                        <a:t>تاريخ التنفيذ</a:t>
                      </a:r>
                      <a:endParaRPr dirty="0"/>
                    </a:p>
                  </a:txBody>
                  <a:tcPr anchor="ctr">
                    <a:solidFill>
                      <a:schemeClr val="accent3">
                        <a:lumMod val="50000"/>
                      </a:schemeClr>
                    </a:solidFill>
                  </a:tcPr>
                </a:tc>
                <a:tc>
                  <a:txBody>
                    <a:bodyPr/>
                    <a:lstStyle/>
                    <a:p>
                      <a:pPr algn="ctr"/>
                      <a:r>
                        <a:rPr lang="ar-IQ" dirty="0" smtClean="0"/>
                        <a:t>أيام الدورة</a:t>
                      </a:r>
                      <a:endParaRPr dirty="0"/>
                    </a:p>
                  </a:txBody>
                  <a:tcPr anchor="ctr">
                    <a:solidFill>
                      <a:schemeClr val="accent3">
                        <a:lumMod val="50000"/>
                      </a:schemeClr>
                    </a:solidFill>
                  </a:tcPr>
                </a:tc>
                <a:tc>
                  <a:txBody>
                    <a:bodyPr/>
                    <a:lstStyle/>
                    <a:p>
                      <a:pPr algn="ctr"/>
                      <a:r>
                        <a:rPr lang="ar-IQ" dirty="0" smtClean="0"/>
                        <a:t>العدد </a:t>
                      </a:r>
                      <a:endParaRPr dirty="0"/>
                    </a:p>
                  </a:txBody>
                  <a:tcPr anchor="ctr">
                    <a:solidFill>
                      <a:schemeClr val="accent3">
                        <a:lumMod val="50000"/>
                      </a:schemeClr>
                    </a:solidFill>
                  </a:tcPr>
                </a:tc>
                <a:tc>
                  <a:txBody>
                    <a:bodyPr/>
                    <a:lstStyle/>
                    <a:p>
                      <a:pPr algn="ctr"/>
                      <a:r>
                        <a:rPr lang="ar-IQ" dirty="0" smtClean="0"/>
                        <a:t>الجهات المشاركة</a:t>
                      </a:r>
                      <a:endParaRPr dirty="0"/>
                    </a:p>
                  </a:txBody>
                  <a:tcPr anchor="ctr">
                    <a:solidFill>
                      <a:schemeClr val="accent3">
                        <a:lumMod val="50000"/>
                      </a:schemeClr>
                    </a:solidFill>
                  </a:tcPr>
                </a:tc>
                <a:tc>
                  <a:txBody>
                    <a:bodyPr/>
                    <a:lstStyle/>
                    <a:p>
                      <a:pPr algn="ctr"/>
                      <a:r>
                        <a:rPr lang="ar-IQ" dirty="0" smtClean="0"/>
                        <a:t>المواضيع الرئيسة</a:t>
                      </a:r>
                      <a:endParaRPr dirty="0"/>
                    </a:p>
                  </a:txBody>
                  <a:tcPr anchor="ctr">
                    <a:solidFill>
                      <a:schemeClr val="accent3">
                        <a:lumMod val="50000"/>
                      </a:schemeClr>
                    </a:solidFill>
                  </a:tcPr>
                </a:tc>
                <a:extLst>
                  <a:ext uri="{0D108BD9-81ED-4DB2-BD59-A6C34878D82A}">
                    <a16:rowId xmlns:a16="http://schemas.microsoft.com/office/drawing/2014/main" val="10000"/>
                  </a:ext>
                </a:extLst>
              </a:tr>
              <a:tr h="408244">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r"/>
                      <a:r>
                        <a:rPr lang="ar-IQ" sz="1800" kern="1200" dirty="0" smtClean="0">
                          <a:solidFill>
                            <a:schemeClr val="dk1"/>
                          </a:solidFill>
                          <a:effectLst/>
                          <a:latin typeface="+mn-lt"/>
                          <a:ea typeface="+mn-ea"/>
                          <a:cs typeface="+mn-cs"/>
                        </a:rPr>
                        <a:t>النوع الاجتماعي واستخدام الوقت والعنف</a:t>
                      </a:r>
                      <a:endParaRPr dirty="0"/>
                    </a:p>
                  </a:txBody>
                  <a:tcPr anchor="ctr"/>
                </a:tc>
                <a:extLst>
                  <a:ext uri="{0D108BD9-81ED-4DB2-BD59-A6C34878D82A}">
                    <a16:rowId xmlns:a16="http://schemas.microsoft.com/office/drawing/2014/main" val="10001"/>
                  </a:ext>
                </a:extLst>
              </a:tr>
              <a:tr h="439886">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r"/>
                      <a:r>
                        <a:rPr lang="ar-IQ" sz="1800" kern="1200" dirty="0" smtClean="0">
                          <a:solidFill>
                            <a:schemeClr val="dk1"/>
                          </a:solidFill>
                          <a:effectLst/>
                          <a:latin typeface="+mn-lt"/>
                          <a:ea typeface="+mn-ea"/>
                          <a:cs typeface="+mn-cs"/>
                        </a:rPr>
                        <a:t>المياه والطاقة والصرف الصحي</a:t>
                      </a:r>
                      <a:endParaRPr dirty="0"/>
                    </a:p>
                  </a:txBody>
                  <a:tcPr anchor="ctr"/>
                </a:tc>
                <a:extLst>
                  <a:ext uri="{0D108BD9-81ED-4DB2-BD59-A6C34878D82A}">
                    <a16:rowId xmlns:a16="http://schemas.microsoft.com/office/drawing/2014/main" val="10002"/>
                  </a:ext>
                </a:extLst>
              </a:tr>
              <a:tr h="435132">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r"/>
                      <a:r>
                        <a:rPr lang="ar-IQ" sz="1800" kern="1200" dirty="0" smtClean="0">
                          <a:solidFill>
                            <a:schemeClr val="dk1"/>
                          </a:solidFill>
                          <a:effectLst/>
                          <a:latin typeface="+mn-lt"/>
                          <a:ea typeface="+mn-ea"/>
                          <a:cs typeface="+mn-cs"/>
                        </a:rPr>
                        <a:t>العمالة والدخل والإنفاق</a:t>
                      </a:r>
                      <a:endParaRPr dirty="0"/>
                    </a:p>
                  </a:txBody>
                  <a:tcPr anchor="ctr"/>
                </a:tc>
                <a:extLst>
                  <a:ext uri="{0D108BD9-81ED-4DB2-BD59-A6C34878D82A}">
                    <a16:rowId xmlns:a16="http://schemas.microsoft.com/office/drawing/2014/main" val="10003"/>
                  </a:ext>
                </a:extLst>
              </a:tr>
              <a:tr h="465822">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ctr"/>
                      <a:endParaRPr dirty="0"/>
                    </a:p>
                  </a:txBody>
                  <a:tcPr anchor="ctr"/>
                </a:tc>
                <a:tc>
                  <a:txBody>
                    <a:bodyPr/>
                    <a:lstStyle/>
                    <a:p>
                      <a:pPr algn="r"/>
                      <a:r>
                        <a:rPr lang="ar-IQ" sz="1800" kern="1200" dirty="0" smtClean="0">
                          <a:solidFill>
                            <a:schemeClr val="dk1"/>
                          </a:solidFill>
                          <a:effectLst/>
                          <a:latin typeface="+mn-lt"/>
                          <a:ea typeface="+mn-ea"/>
                          <a:cs typeface="+mn-cs"/>
                        </a:rPr>
                        <a:t>العدالة والأمن </a:t>
                      </a:r>
                      <a:endParaRPr dirty="0"/>
                    </a:p>
                  </a:txBody>
                  <a:tcPr anchor="ctr"/>
                </a:tc>
                <a:extLst>
                  <a:ext uri="{0D108BD9-81ED-4DB2-BD59-A6C34878D82A}">
                    <a16:rowId xmlns:a16="http://schemas.microsoft.com/office/drawing/2014/main" val="10004"/>
                  </a:ext>
                </a:extLst>
              </a:tr>
            </a:tbl>
          </a:graphicData>
        </a:graphic>
      </p:graphicFrame>
      <p:sp>
        <p:nvSpPr>
          <p:cNvPr id="4" name="Title 1"/>
          <p:cNvSpPr txBox="1">
            <a:spLocks/>
          </p:cNvSpPr>
          <p:nvPr/>
        </p:nvSpPr>
        <p:spPr>
          <a:xfrm>
            <a:off x="2205242" y="629391"/>
            <a:ext cx="7793780" cy="692727"/>
          </a:xfrm>
          <a:prstGeom prst="rect">
            <a:avLst/>
          </a:prstGeom>
        </p:spPr>
        <p:txBody>
          <a:bodyPr vert="horz" lIns="91440" tIns="45720" rIns="91440" bIns="45720" rtlCol="0" anchor="b">
            <a:normAutofit fontScale="90000"/>
          </a:bodyPr>
          <a:lstStyle>
            <a:lvl1pPr algn="l" defTabSz="914400" rtl="1"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r>
              <a:rPr lang="ar-IQ" sz="4000" b="1" dirty="0" smtClean="0">
                <a:latin typeface="Aldhabi" panose="01000000000000000000" pitchFamily="2" charset="-78"/>
                <a:cs typeface="Aldhabi" panose="01000000000000000000" pitchFamily="2" charset="-78"/>
              </a:rPr>
              <a:t>الخطة التدريبية المقترحة لسنة 2018 المتعلقة بأهداف التنمية المستدامة 2030</a:t>
            </a:r>
            <a:endParaRPr lang="en-US" sz="40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2817891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25" y="1824840"/>
            <a:ext cx="10731728" cy="2117767"/>
          </a:xfrm>
        </p:spPr>
        <p:txBody>
          <a:bodyPr>
            <a:normAutofit fontScale="90000"/>
          </a:bodyPr>
          <a:lstStyle/>
          <a:p>
            <a:pPr algn="just"/>
            <a:r>
              <a:rPr lang="ar-IQ" dirty="0"/>
              <a:t>إن تصنيف المؤشرات بهذا العدد حسب المواضيع الرئيسة </a:t>
            </a:r>
            <a:r>
              <a:rPr lang="ar-IQ" dirty="0" smtClean="0"/>
              <a:t>واختيار </a:t>
            </a:r>
            <a:r>
              <a:rPr lang="ar-IQ" dirty="0"/>
              <a:t>الدورات التدريبية سوف يساعد على وضع برامج متكاملة للمساهمة في توفير البيانات </a:t>
            </a:r>
            <a:r>
              <a:rPr lang="ar-IQ" dirty="0" smtClean="0"/>
              <a:t>الإحصائية مع الاستعانة بدور </a:t>
            </a:r>
            <a:r>
              <a:rPr lang="ar-IQ" dirty="0"/>
              <a:t>الجهاز المركزي للإحصاء الذي </a:t>
            </a:r>
            <a:r>
              <a:rPr lang="ar-IQ" dirty="0" smtClean="0"/>
              <a:t>يأخذ </a:t>
            </a:r>
            <a:r>
              <a:rPr lang="ar-IQ" dirty="0"/>
              <a:t>على عاتقه جمع البيانات والتدريب على كيفية </a:t>
            </a:r>
            <a:r>
              <a:rPr lang="ar-IQ" dirty="0" smtClean="0"/>
              <a:t>استيفاءها </a:t>
            </a:r>
            <a:r>
              <a:rPr lang="ar-IQ" dirty="0"/>
              <a:t>بالشكل الصحيح وإصدار التقارير الدورية لرصد أهداف التنمية المستدامة 2030.</a:t>
            </a:r>
            <a:endParaRPr lang="en-US" dirty="0"/>
          </a:p>
        </p:txBody>
      </p:sp>
    </p:spTree>
    <p:extLst>
      <p:ext uri="{BB962C8B-B14F-4D97-AF65-F5344CB8AC3E}">
        <p14:creationId xmlns:p14="http://schemas.microsoft.com/office/powerpoint/2010/main" val="6616211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9589" y="2019116"/>
            <a:ext cx="3329402" cy="2103120"/>
          </a:xfrm>
        </p:spPr>
        <p:txBody>
          <a:bodyPr>
            <a:normAutofit/>
          </a:bodyPr>
          <a:lstStyle/>
          <a:p>
            <a:pPr algn="ctr"/>
            <a:r>
              <a:rPr lang="ar-IQ" sz="5400" b="1" dirty="0" smtClean="0">
                <a:latin typeface="Aldhabi" panose="01000000000000000000" pitchFamily="2" charset="-78"/>
                <a:cs typeface="Aldhabi" panose="01000000000000000000" pitchFamily="2" charset="-78"/>
              </a:rPr>
              <a:t> لجنة التطوير  </a:t>
            </a:r>
            <a:br>
              <a:rPr lang="ar-IQ" sz="5400" b="1" dirty="0" smtClean="0">
                <a:latin typeface="Aldhabi" panose="01000000000000000000" pitchFamily="2" charset="-78"/>
                <a:cs typeface="Aldhabi" panose="01000000000000000000" pitchFamily="2" charset="-78"/>
              </a:rPr>
            </a:br>
            <a:r>
              <a:rPr lang="ar-IQ" sz="5400" b="1" dirty="0" smtClean="0">
                <a:latin typeface="Aldhabi" panose="01000000000000000000" pitchFamily="2" charset="-78"/>
                <a:cs typeface="Aldhabi" panose="01000000000000000000" pitchFamily="2" charset="-78"/>
              </a:rPr>
              <a:t> والتنسيق   الإحصائي       </a:t>
            </a:r>
            <a:endParaRPr lang="en-US" sz="5400" b="1" dirty="0">
              <a:latin typeface="Aldhabi" panose="01000000000000000000" pitchFamily="2" charset="-78"/>
              <a:cs typeface="Aldhabi" panose="01000000000000000000" pitchFamily="2" charset="-78"/>
            </a:endParaRPr>
          </a:p>
        </p:txBody>
      </p:sp>
      <p:pic>
        <p:nvPicPr>
          <p:cNvPr id="7" name="عنصر نائب للصورة 6"/>
          <p:cNvPicPr>
            <a:picLocks noGrp="1" noChangeAspect="1"/>
          </p:cNvPicPr>
          <p:nvPr>
            <p:ph type="pic" idx="1"/>
          </p:nvPr>
        </p:nvPicPr>
        <p:blipFill>
          <a:blip r:embed="rId2">
            <a:extLst>
              <a:ext uri="{28A0092B-C50C-407E-A947-70E740481C1C}">
                <a14:useLocalDpi xmlns:a14="http://schemas.microsoft.com/office/drawing/2010/main" val="0"/>
              </a:ext>
            </a:extLst>
          </a:blip>
          <a:srcRect t="145" b="145"/>
          <a:stretch>
            <a:fillRect/>
          </a:stretch>
        </p:blipFill>
        <p:spPr>
          <a:xfrm>
            <a:off x="836613" y="961901"/>
            <a:ext cx="5943600" cy="4641294"/>
          </a:xfrm>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740" y="2291938"/>
            <a:ext cx="6858002" cy="1828800"/>
          </a:xfrm>
        </p:spPr>
        <p:txBody>
          <a:bodyPr>
            <a:normAutofit/>
          </a:bodyPr>
          <a:lstStyle/>
          <a:p>
            <a:r>
              <a:rPr lang="ar-IQ" sz="6600" b="1" dirty="0" smtClean="0">
                <a:latin typeface="Aldhabi" panose="01000000000000000000" pitchFamily="2" charset="-78"/>
                <a:cs typeface="Aldhabi" panose="01000000000000000000" pitchFamily="2" charset="-78"/>
              </a:rPr>
              <a:t>شكـــراً لحســن إصغائكم</a:t>
            </a:r>
            <a:endParaRPr lang="en-US" sz="6600" b="1" dirty="0">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737766" y="237506"/>
            <a:ext cx="2003365" cy="850075"/>
          </a:xfrm>
        </p:spPr>
        <p:txBody>
          <a:bodyPr>
            <a:normAutofit/>
          </a:bodyPr>
          <a:lstStyle/>
          <a:p>
            <a:pPr algn="r"/>
            <a:r>
              <a:rPr lang="ar-IQ" sz="5400" b="1" dirty="0" smtClean="0">
                <a:latin typeface="Aldhabi" panose="01000000000000000000" pitchFamily="2" charset="-78"/>
                <a:cs typeface="Aldhabi" panose="01000000000000000000" pitchFamily="2" charset="-78"/>
              </a:rPr>
              <a:t>المقدمة</a:t>
            </a:r>
            <a:endParaRPr sz="5400" b="1" dirty="0">
              <a:latin typeface="Aldhabi" panose="01000000000000000000" pitchFamily="2" charset="-78"/>
              <a:cs typeface="Aldhabi" panose="01000000000000000000" pitchFamily="2" charset="-78"/>
            </a:endParaRPr>
          </a:p>
        </p:txBody>
      </p:sp>
      <p:sp>
        <p:nvSpPr>
          <p:cNvPr id="14" name="Content Placeholder 13"/>
          <p:cNvSpPr>
            <a:spLocks noGrp="1"/>
          </p:cNvSpPr>
          <p:nvPr>
            <p:ph idx="1"/>
          </p:nvPr>
        </p:nvSpPr>
        <p:spPr>
          <a:xfrm>
            <a:off x="570016" y="1277586"/>
            <a:ext cx="11171115" cy="4775483"/>
          </a:xfrm>
        </p:spPr>
        <p:txBody>
          <a:bodyPr>
            <a:normAutofit/>
          </a:bodyPr>
          <a:lstStyle/>
          <a:p>
            <a:pPr marL="0" indent="0" algn="just">
              <a:buNone/>
            </a:pPr>
            <a:r>
              <a:rPr lang="ar-IQ" dirty="0"/>
              <a:t>تؤكد اللجنة الاحصائية للأمم المتحدة على </a:t>
            </a:r>
            <a:r>
              <a:rPr lang="ar-IQ" dirty="0" smtClean="0"/>
              <a:t>ضرورة </a:t>
            </a:r>
            <a:r>
              <a:rPr lang="ar-IQ" dirty="0"/>
              <a:t>تحديث النظم الاحصائية الرسمية </a:t>
            </a:r>
            <a:r>
              <a:rPr lang="ar-IQ" dirty="0" smtClean="0"/>
              <a:t>بهدف </a:t>
            </a:r>
            <a:r>
              <a:rPr lang="ar-IQ" dirty="0"/>
              <a:t>تلبية الطلب على بيانات اهداف التنمية المستدامة البالغ (17) هدفاً و(169) غاية ،واكثر من (232) مؤشراً معتمداً.</a:t>
            </a:r>
            <a:endParaRPr lang="en-US" dirty="0"/>
          </a:p>
          <a:p>
            <a:pPr marL="0" indent="0" algn="just">
              <a:buNone/>
            </a:pPr>
            <a:r>
              <a:rPr lang="ar-IQ" sz="2800" dirty="0"/>
              <a:t>حيث تعد البيانات والإحصاءات أهم أداة لرصد وتقييم تحقيق أهداف التنمية المستدامة 2030. وهو ما يستوجب </a:t>
            </a:r>
            <a:r>
              <a:rPr lang="ar-IQ" sz="2800" dirty="0" smtClean="0"/>
              <a:t>اتخاذ </a:t>
            </a:r>
            <a:r>
              <a:rPr lang="ar-IQ" sz="2800" dirty="0"/>
              <a:t>خطوات تكاملية بين جميع الجهات المنتجة للبيانات وإتاحة المصادر المتنوعة لها </a:t>
            </a:r>
            <a:r>
              <a:rPr lang="ar-IQ" sz="2800" dirty="0" smtClean="0"/>
              <a:t>لاستخدامها، وإعداد </a:t>
            </a:r>
            <a:r>
              <a:rPr lang="ar-IQ" sz="2800" dirty="0"/>
              <a:t>قواعد بيانات إحصائية شاملة تهيء وترصد بتقارير دورية لمتابعة التقدم المحرز نحو بلوغ أهداف التنمية المستدامة.</a:t>
            </a:r>
            <a:endParaRPr lang="en-US" sz="2800" dirty="0"/>
          </a:p>
          <a:p>
            <a:pPr marL="0" indent="0" algn="just">
              <a:buNone/>
            </a:pPr>
            <a:r>
              <a:rPr lang="ar-IQ" sz="2800" dirty="0"/>
              <a:t>ولغرض </a:t>
            </a:r>
            <a:r>
              <a:rPr lang="ar-IQ" sz="2800" dirty="0" smtClean="0"/>
              <a:t>الاستجابة </a:t>
            </a:r>
            <a:r>
              <a:rPr lang="ar-IQ" sz="2800" dirty="0"/>
              <a:t>الوطنية نحو التحول إلى منهجية وإطار عمل متكاملة لجمع بيانات وإحصاءات رسمية ومعتمدة من الجهات المنتجة للبيانات بالتنسيق والتعاون مع الجهاز المركزي للإحصاء يتطلب منا تضافر الجهود للتشارك في وضع خطط عمل لتبادل البيانات والمعلومات وفق توقيتات وآليات مناسبة متفق عليها بين كل الأطراف.</a:t>
            </a:r>
            <a:endParaRPr lang="en-US" sz="2800" dirty="0"/>
          </a:p>
          <a:p>
            <a:pPr marL="0" indent="0">
              <a:buNone/>
            </a:pPr>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233548"/>
            <a:ext cx="10058402" cy="942109"/>
          </a:xfrm>
        </p:spPr>
        <p:txBody>
          <a:bodyPr>
            <a:normAutofit/>
          </a:bodyPr>
          <a:lstStyle/>
          <a:p>
            <a:pPr algn="ctr"/>
            <a:r>
              <a:rPr lang="ar-IQ" sz="5400" b="1" dirty="0" smtClean="0">
                <a:latin typeface="Aldhabi" panose="01000000000000000000" pitchFamily="2" charset="-78"/>
                <a:cs typeface="Aldhabi" panose="01000000000000000000" pitchFamily="2" charset="-78"/>
              </a:rPr>
              <a:t>الإطار العام لمراحل إعداد الخطة</a:t>
            </a:r>
            <a:endParaRPr lang="en-US" sz="5400" b="1" dirty="0">
              <a:latin typeface="Aldhabi" panose="01000000000000000000" pitchFamily="2" charset="-78"/>
              <a:cs typeface="Aldhabi" panose="01000000000000000000" pitchFamily="2" charset="-78"/>
            </a:endParaRPr>
          </a:p>
        </p:txBody>
      </p:sp>
      <p:sp>
        <p:nvSpPr>
          <p:cNvPr id="4" name="Content Placeholder 3"/>
          <p:cNvSpPr>
            <a:spLocks noGrp="1"/>
          </p:cNvSpPr>
          <p:nvPr>
            <p:ph sz="half" idx="1"/>
          </p:nvPr>
        </p:nvSpPr>
        <p:spPr>
          <a:xfrm>
            <a:off x="252743" y="1398114"/>
            <a:ext cx="5841670" cy="4615336"/>
          </a:xfrm>
        </p:spPr>
        <p:txBody>
          <a:bodyPr>
            <a:normAutofit/>
          </a:bodyPr>
          <a:lstStyle/>
          <a:p>
            <a:pPr algn="just"/>
            <a:r>
              <a:rPr lang="ar-IQ" dirty="0"/>
              <a:t>تحديد المؤشرات الإحصائية الكمية والنوعية </a:t>
            </a:r>
            <a:r>
              <a:rPr lang="ar-IQ" dirty="0" smtClean="0"/>
              <a:t>وتجميعها </a:t>
            </a:r>
            <a:r>
              <a:rPr lang="ar-IQ" dirty="0"/>
              <a:t>من مصادرها المعتمدة سواء كانت من خلال عمل الجهاز المركزي للإحصاء أومن الوزارات والدوائر الحكومية </a:t>
            </a:r>
            <a:r>
              <a:rPr lang="ar-IQ" dirty="0" smtClean="0"/>
              <a:t>الأخرى</a:t>
            </a:r>
          </a:p>
          <a:p>
            <a:pPr algn="just"/>
            <a:r>
              <a:rPr lang="ar-IQ" dirty="0" smtClean="0"/>
              <a:t>استطلاع </a:t>
            </a:r>
            <a:r>
              <a:rPr lang="ar-IQ" dirty="0"/>
              <a:t>الوزارات والدوائر الحكومية لمعرفة مدى </a:t>
            </a:r>
            <a:r>
              <a:rPr lang="ar-IQ" dirty="0" smtClean="0"/>
              <a:t>مسؤولياتهم </a:t>
            </a:r>
            <a:r>
              <a:rPr lang="ar-IQ" dirty="0"/>
              <a:t>في توفير البيانات الاحصائية حسب طبيعة المهام والواجبات ومقدار احتياجاتهم من التدريب والتعاون الفني </a:t>
            </a:r>
            <a:r>
              <a:rPr lang="ar-IQ" dirty="0" smtClean="0"/>
              <a:t>المشترك</a:t>
            </a:r>
            <a:endParaRPr lang="en-US" dirty="0"/>
          </a:p>
          <a:p>
            <a:pPr algn="just"/>
            <a:r>
              <a:rPr lang="ar-IQ" dirty="0" smtClean="0"/>
              <a:t>تبويب </a:t>
            </a:r>
            <a:r>
              <a:rPr lang="ar-IQ" dirty="0"/>
              <a:t>وتصنيف المؤشرات </a:t>
            </a:r>
            <a:r>
              <a:rPr lang="ar-IQ" dirty="0" smtClean="0"/>
              <a:t>وتحديد </a:t>
            </a:r>
            <a:r>
              <a:rPr lang="ar-IQ" dirty="0"/>
              <a:t>نطاق مسؤولية العمل </a:t>
            </a:r>
            <a:r>
              <a:rPr lang="ar-IQ" dirty="0" smtClean="0"/>
              <a:t>والتداخل </a:t>
            </a:r>
            <a:r>
              <a:rPr lang="ar-IQ" dirty="0"/>
              <a:t>بين أهداف التنمية المستدامة من جهة والجهات المعنية بقياس مؤشراتها من جهة أخرى</a:t>
            </a:r>
            <a:endParaRPr lang="en-US" dirty="0"/>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4161681193"/>
              </p:ext>
            </p:extLst>
          </p:nvPr>
        </p:nvGraphicFramePr>
        <p:xfrm>
          <a:off x="6172201" y="1398114"/>
          <a:ext cx="4951413" cy="4615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4" y="0"/>
            <a:ext cx="7050378" cy="942109"/>
          </a:xfrm>
        </p:spPr>
        <p:txBody>
          <a:bodyPr>
            <a:normAutofit/>
          </a:bodyPr>
          <a:lstStyle/>
          <a:p>
            <a:pPr algn="ctr"/>
            <a:r>
              <a:rPr lang="ar-IQ" sz="5400" b="1" dirty="0" smtClean="0">
                <a:latin typeface="Aldhabi" panose="01000000000000000000" pitchFamily="2" charset="-78"/>
                <a:cs typeface="Aldhabi" panose="01000000000000000000" pitchFamily="2" charset="-78"/>
              </a:rPr>
              <a:t>المرحلة الأولى لإعداد </a:t>
            </a:r>
            <a:r>
              <a:rPr lang="ar-IQ" sz="5400" b="1" dirty="0" smtClean="0">
                <a:latin typeface="Aldhabi" panose="01000000000000000000" pitchFamily="2" charset="-78"/>
                <a:cs typeface="Aldhabi" panose="01000000000000000000" pitchFamily="2" charset="-78"/>
              </a:rPr>
              <a:t>الخطة</a:t>
            </a:r>
            <a:endParaRPr lang="en-US" sz="5400" b="1" dirty="0">
              <a:latin typeface="Aldhabi" panose="01000000000000000000" pitchFamily="2" charset="-78"/>
              <a:cs typeface="Aldhabi" panose="01000000000000000000" pitchFamily="2" charset="-78"/>
            </a:endParaRPr>
          </a:p>
        </p:txBody>
      </p:sp>
      <p:sp>
        <p:nvSpPr>
          <p:cNvPr id="4" name="Content Placeholder 3"/>
          <p:cNvSpPr>
            <a:spLocks noGrp="1"/>
          </p:cNvSpPr>
          <p:nvPr>
            <p:ph sz="half" idx="1"/>
          </p:nvPr>
        </p:nvSpPr>
        <p:spPr>
          <a:xfrm>
            <a:off x="427512" y="1291236"/>
            <a:ext cx="8974180" cy="4929260"/>
          </a:xfrm>
        </p:spPr>
        <p:txBody>
          <a:bodyPr>
            <a:normAutofit/>
          </a:bodyPr>
          <a:lstStyle/>
          <a:p>
            <a:pPr marL="0" indent="0" algn="just">
              <a:buNone/>
            </a:pPr>
            <a:r>
              <a:rPr lang="ar-IQ" dirty="0" smtClean="0"/>
              <a:t>تحديد </a:t>
            </a:r>
            <a:r>
              <a:rPr lang="ar-IQ" dirty="0"/>
              <a:t>المؤشرات الإحصائية الكمية والنوعية ومعرفة إمكانية تجميعها من مصادرها </a:t>
            </a:r>
            <a:r>
              <a:rPr lang="ar-IQ" dirty="0" smtClean="0"/>
              <a:t>المعتمدة. </a:t>
            </a:r>
            <a:r>
              <a:rPr lang="ar-IQ" dirty="0"/>
              <a:t>مع الأخذ بنظر </a:t>
            </a:r>
            <a:r>
              <a:rPr lang="ar-IQ" dirty="0" smtClean="0"/>
              <a:t>الاعتبار </a:t>
            </a:r>
            <a:r>
              <a:rPr lang="ar-IQ" dirty="0"/>
              <a:t>بأن يكون التركيز أولاً على المؤشرات الكمية الرقمية </a:t>
            </a:r>
            <a:r>
              <a:rPr lang="ar-IQ" dirty="0" smtClean="0"/>
              <a:t>واختيار </a:t>
            </a:r>
            <a:r>
              <a:rPr lang="ar-IQ" dirty="0"/>
              <a:t>دقتها وجودتها وخضوعها للمعايير الأساسية حتى تكون معتمدة.</a:t>
            </a:r>
            <a:endParaRPr lang="en-US" dirty="0"/>
          </a:p>
          <a:p>
            <a:pPr marL="0" indent="0" algn="just">
              <a:buNone/>
            </a:pPr>
            <a:r>
              <a:rPr lang="ar-IQ" dirty="0" smtClean="0"/>
              <a:t>من </a:t>
            </a:r>
            <a:r>
              <a:rPr lang="ar-IQ" dirty="0"/>
              <a:t>الجدير بالذكر أن مؤشرات أهداف التنمية المستدامة </a:t>
            </a:r>
            <a:r>
              <a:rPr lang="ar-IQ" dirty="0" smtClean="0"/>
              <a:t>يتراوح عددها بين </a:t>
            </a:r>
            <a:r>
              <a:rPr lang="ar-IQ" smtClean="0"/>
              <a:t>(233-244</a:t>
            </a:r>
            <a:r>
              <a:rPr lang="ar-IQ" dirty="0" smtClean="0"/>
              <a:t>) مؤشر، </a:t>
            </a:r>
            <a:r>
              <a:rPr lang="ar-IQ" dirty="0"/>
              <a:t>منها فقط (173) مؤشر </a:t>
            </a:r>
            <a:r>
              <a:rPr lang="ar-IQ" dirty="0" smtClean="0"/>
              <a:t>رقمي، أي أنها تُعكس بمعلومات </a:t>
            </a:r>
            <a:r>
              <a:rPr lang="ar-IQ" dirty="0"/>
              <a:t>رقمية إحصائية قابلة </a:t>
            </a:r>
            <a:r>
              <a:rPr lang="ar-IQ" dirty="0" smtClean="0"/>
              <a:t>للقياس والمقارنة. </a:t>
            </a:r>
            <a:r>
              <a:rPr lang="ar-IQ" dirty="0"/>
              <a:t>وباقي المؤشرات تعتبر مؤشرات نوعية يمكن الإجابة عنها بـ (نعم أو لا) وبعض من تلك المؤشرات لاتزال غير قابلة للقياس والتطبيق ومصنفة ضمن (المستوى الثالث) حسب تصنيف الأمم المتحدة للبيانات</a:t>
            </a:r>
            <a:r>
              <a:rPr lang="ar-IQ" dirty="0" smtClean="0"/>
              <a:t>.</a:t>
            </a:r>
          </a:p>
          <a:p>
            <a:pPr marL="0" indent="0" algn="just">
              <a:buNone/>
            </a:pPr>
            <a:r>
              <a:rPr lang="ar-IQ" dirty="0" smtClean="0"/>
              <a:t> وهناك </a:t>
            </a:r>
            <a:r>
              <a:rPr lang="ar-IQ" dirty="0"/>
              <a:t>أسئلة </a:t>
            </a:r>
            <a:r>
              <a:rPr lang="ar-IQ" dirty="0" smtClean="0"/>
              <a:t>لا تنطبق </a:t>
            </a:r>
            <a:r>
              <a:rPr lang="ar-IQ" dirty="0"/>
              <a:t>على المجتمع العراقي وبعض الأسئلة تتطلب إجابات فيما إذا كانت هناك استراتيجيات أو سياسات في مجالات معينة من مجالات التنمية المستدامة</a:t>
            </a:r>
            <a:r>
              <a:rPr lang="ar-IQ" dirty="0" smtClean="0"/>
              <a:t>.                             </a:t>
            </a:r>
          </a:p>
          <a:p>
            <a:pPr marL="0" indent="0" algn="just">
              <a:buNone/>
            </a:pPr>
            <a:r>
              <a:rPr lang="ar-IQ" b="1" dirty="0" smtClean="0">
                <a:solidFill>
                  <a:srgbClr val="FF0000"/>
                </a:solidFill>
              </a:rPr>
              <a:t>(</a:t>
            </a:r>
            <a:r>
              <a:rPr lang="ar-IQ" b="1" dirty="0">
                <a:solidFill>
                  <a:srgbClr val="FF0000"/>
                </a:solidFill>
              </a:rPr>
              <a:t>أنظر الجدول -1-</a:t>
            </a:r>
            <a:r>
              <a:rPr lang="ar-IQ" b="1" dirty="0" smtClean="0">
                <a:solidFill>
                  <a:srgbClr val="FF0000"/>
                </a:solidFill>
              </a:rPr>
              <a:t>) </a:t>
            </a:r>
            <a:endParaRPr lang="en-US" b="1" dirty="0">
              <a:solidFill>
                <a:srgbClr val="FF0000"/>
              </a:solidFill>
            </a:endParaRP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2498976141"/>
              </p:ext>
            </p:extLst>
          </p:nvPr>
        </p:nvGraphicFramePr>
        <p:xfrm>
          <a:off x="9239002" y="1255611"/>
          <a:ext cx="2371499" cy="1190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24200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750" y="367679"/>
            <a:ext cx="8610600" cy="871008"/>
          </a:xfrm>
          <a:prstGeom prst="rect">
            <a:avLst/>
          </a:prstGeom>
        </p:spPr>
        <p:txBody>
          <a:bodyPr wrap="square">
            <a:spAutoFit/>
          </a:bodyPr>
          <a:lstStyle/>
          <a:p>
            <a:pPr algn="ctr" rtl="1">
              <a:lnSpc>
                <a:spcPct val="115000"/>
              </a:lnSpc>
              <a:spcAft>
                <a:spcPts val="1000"/>
              </a:spcAft>
            </a:pPr>
            <a:r>
              <a:rPr lang="ar-IQ" sz="4400" b="1" dirty="0" smtClean="0">
                <a:solidFill>
                  <a:schemeClr val="accent1">
                    <a:lumMod val="75000"/>
                  </a:schemeClr>
                </a:solidFill>
                <a:latin typeface="Aldhabi" panose="01000000000000000000" pitchFamily="2" charset="-78"/>
                <a:ea typeface="Times New Roman" panose="02020603050405020304" pitchFamily="18" charset="0"/>
                <a:cs typeface="Aldhabi" panose="01000000000000000000" pitchFamily="2" charset="-78"/>
              </a:rPr>
              <a:t>توزيع المؤشرات حسب أهداف التنمية المستدامة ونوعها</a:t>
            </a:r>
            <a:endParaRPr lang="ar-EG" sz="4400" b="1" dirty="0">
              <a:solidFill>
                <a:schemeClr val="accent1">
                  <a:lumMod val="75000"/>
                </a:schemeClr>
              </a:solidFill>
              <a:latin typeface="Aldhabi" panose="01000000000000000000" pitchFamily="2" charset="-78"/>
              <a:ea typeface="Times New Roman" panose="02020603050405020304" pitchFamily="18" charset="0"/>
              <a:cs typeface="Aldhabi" panose="01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1858448295"/>
              </p:ext>
            </p:extLst>
          </p:nvPr>
        </p:nvGraphicFramePr>
        <p:xfrm>
          <a:off x="1446213" y="1373580"/>
          <a:ext cx="10070278" cy="2933204"/>
        </p:xfrm>
        <a:graphic>
          <a:graphicData uri="http://schemas.openxmlformats.org/drawingml/2006/table">
            <a:tbl>
              <a:tblPr rtl="1"/>
              <a:tblGrid>
                <a:gridCol w="1010227">
                  <a:extLst>
                    <a:ext uri="{9D8B030D-6E8A-4147-A177-3AD203B41FA5}">
                      <a16:colId xmlns:a16="http://schemas.microsoft.com/office/drawing/2014/main" val="20000"/>
                    </a:ext>
                  </a:extLst>
                </a:gridCol>
                <a:gridCol w="537654">
                  <a:extLst>
                    <a:ext uri="{9D8B030D-6E8A-4147-A177-3AD203B41FA5}">
                      <a16:colId xmlns:a16="http://schemas.microsoft.com/office/drawing/2014/main" val="20001"/>
                    </a:ext>
                  </a:extLst>
                </a:gridCol>
                <a:gridCol w="588141">
                  <a:extLst>
                    <a:ext uri="{9D8B030D-6E8A-4147-A177-3AD203B41FA5}">
                      <a16:colId xmlns:a16="http://schemas.microsoft.com/office/drawing/2014/main" val="20002"/>
                    </a:ext>
                  </a:extLst>
                </a:gridCol>
                <a:gridCol w="503985">
                  <a:extLst>
                    <a:ext uri="{9D8B030D-6E8A-4147-A177-3AD203B41FA5}">
                      <a16:colId xmlns:a16="http://schemas.microsoft.com/office/drawing/2014/main" val="20003"/>
                    </a:ext>
                  </a:extLst>
                </a:gridCol>
                <a:gridCol w="544490">
                  <a:extLst>
                    <a:ext uri="{9D8B030D-6E8A-4147-A177-3AD203B41FA5}">
                      <a16:colId xmlns:a16="http://schemas.microsoft.com/office/drawing/2014/main" val="20004"/>
                    </a:ext>
                  </a:extLst>
                </a:gridCol>
                <a:gridCol w="575436">
                  <a:extLst>
                    <a:ext uri="{9D8B030D-6E8A-4147-A177-3AD203B41FA5}">
                      <a16:colId xmlns:a16="http://schemas.microsoft.com/office/drawing/2014/main" val="20005"/>
                    </a:ext>
                  </a:extLst>
                </a:gridCol>
                <a:gridCol w="550810">
                  <a:extLst>
                    <a:ext uri="{9D8B030D-6E8A-4147-A177-3AD203B41FA5}">
                      <a16:colId xmlns:a16="http://schemas.microsoft.com/office/drawing/2014/main" val="20006"/>
                    </a:ext>
                  </a:extLst>
                </a:gridCol>
                <a:gridCol w="498763">
                  <a:extLst>
                    <a:ext uri="{9D8B030D-6E8A-4147-A177-3AD203B41FA5}">
                      <a16:colId xmlns:a16="http://schemas.microsoft.com/office/drawing/2014/main" val="20007"/>
                    </a:ext>
                  </a:extLst>
                </a:gridCol>
                <a:gridCol w="508788">
                  <a:extLst>
                    <a:ext uri="{9D8B030D-6E8A-4147-A177-3AD203B41FA5}">
                      <a16:colId xmlns:a16="http://schemas.microsoft.com/office/drawing/2014/main" val="20008"/>
                    </a:ext>
                  </a:extLst>
                </a:gridCol>
                <a:gridCol w="570359">
                  <a:extLst>
                    <a:ext uri="{9D8B030D-6E8A-4147-A177-3AD203B41FA5}">
                      <a16:colId xmlns:a16="http://schemas.microsoft.com/office/drawing/2014/main" val="20009"/>
                    </a:ext>
                  </a:extLst>
                </a:gridCol>
                <a:gridCol w="495890">
                  <a:extLst>
                    <a:ext uri="{9D8B030D-6E8A-4147-A177-3AD203B41FA5}">
                      <a16:colId xmlns:a16="http://schemas.microsoft.com/office/drawing/2014/main" val="20010"/>
                    </a:ext>
                  </a:extLst>
                </a:gridCol>
                <a:gridCol w="492116">
                  <a:extLst>
                    <a:ext uri="{9D8B030D-6E8A-4147-A177-3AD203B41FA5}">
                      <a16:colId xmlns:a16="http://schemas.microsoft.com/office/drawing/2014/main" val="20011"/>
                    </a:ext>
                  </a:extLst>
                </a:gridCol>
                <a:gridCol w="487534">
                  <a:extLst>
                    <a:ext uri="{9D8B030D-6E8A-4147-A177-3AD203B41FA5}">
                      <a16:colId xmlns:a16="http://schemas.microsoft.com/office/drawing/2014/main" val="20012"/>
                    </a:ext>
                  </a:extLst>
                </a:gridCol>
                <a:gridCol w="592274">
                  <a:extLst>
                    <a:ext uri="{9D8B030D-6E8A-4147-A177-3AD203B41FA5}">
                      <a16:colId xmlns:a16="http://schemas.microsoft.com/office/drawing/2014/main" val="20013"/>
                    </a:ext>
                  </a:extLst>
                </a:gridCol>
                <a:gridCol w="498764">
                  <a:extLst>
                    <a:ext uri="{9D8B030D-6E8A-4147-A177-3AD203B41FA5}">
                      <a16:colId xmlns:a16="http://schemas.microsoft.com/office/drawing/2014/main" val="20014"/>
                    </a:ext>
                  </a:extLst>
                </a:gridCol>
                <a:gridCol w="532613">
                  <a:extLst>
                    <a:ext uri="{9D8B030D-6E8A-4147-A177-3AD203B41FA5}">
                      <a16:colId xmlns:a16="http://schemas.microsoft.com/office/drawing/2014/main" val="20015"/>
                    </a:ext>
                  </a:extLst>
                </a:gridCol>
                <a:gridCol w="541217">
                  <a:extLst>
                    <a:ext uri="{9D8B030D-6E8A-4147-A177-3AD203B41FA5}">
                      <a16:colId xmlns:a16="http://schemas.microsoft.com/office/drawing/2014/main" val="20016"/>
                    </a:ext>
                  </a:extLst>
                </a:gridCol>
                <a:gridCol w="541217">
                  <a:extLst>
                    <a:ext uri="{9D8B030D-6E8A-4147-A177-3AD203B41FA5}">
                      <a16:colId xmlns:a16="http://schemas.microsoft.com/office/drawing/2014/main" val="20017"/>
                    </a:ext>
                  </a:extLst>
                </a:gridCol>
              </a:tblGrid>
              <a:tr h="627902">
                <a:tc>
                  <a:txBody>
                    <a:bodyPr/>
                    <a:lstStyle/>
                    <a:p>
                      <a:pPr algn="ctr" rtl="1">
                        <a:lnSpc>
                          <a:spcPct val="107000"/>
                        </a:lnSpc>
                        <a:spcAft>
                          <a:spcPts val="0"/>
                        </a:spcAft>
                      </a:pPr>
                      <a:r>
                        <a:rPr lang="ar-IQ" sz="1600" b="1" dirty="0" smtClean="0">
                          <a:latin typeface="Calibri"/>
                          <a:ea typeface="Calibri"/>
                          <a:cs typeface="Arial"/>
                        </a:rPr>
                        <a:t>الأهداف</a:t>
                      </a:r>
                      <a:endParaRPr lang="ar-EG" sz="16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dirty="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dirty="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dirty="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dirty="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dirty="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endParaRPr lang="ar-EG" sz="600" dirty="0">
                        <a:latin typeface="Calibri"/>
                        <a:ea typeface="Calibri"/>
                        <a:cs typeface="Arial"/>
                      </a:endParaRPr>
                    </a:p>
                  </a:txBody>
                  <a:tcPr marL="35197" marR="351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68434">
                <a:tc>
                  <a:txBody>
                    <a:bodyPr/>
                    <a:lstStyle/>
                    <a:p>
                      <a:pPr algn="ctr" rtl="1">
                        <a:lnSpc>
                          <a:spcPct val="107000"/>
                        </a:lnSpc>
                        <a:spcAft>
                          <a:spcPts val="0"/>
                        </a:spcAft>
                      </a:pPr>
                      <a:r>
                        <a:rPr lang="ar-IQ" sz="1600" b="1" dirty="0" smtClean="0">
                          <a:latin typeface="Arial" pitchFamily="34" charset="0"/>
                          <a:ea typeface="Calibri"/>
                          <a:cs typeface="Arial" pitchFamily="34" charset="0"/>
                        </a:rPr>
                        <a:t>الكمية</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26</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8</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6</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15</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6</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6</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6</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5</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16</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13</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68434">
                <a:tc>
                  <a:txBody>
                    <a:bodyPr/>
                    <a:lstStyle/>
                    <a:p>
                      <a:pPr algn="ctr" rtl="1">
                        <a:lnSpc>
                          <a:spcPct val="107000"/>
                        </a:lnSpc>
                        <a:spcAft>
                          <a:spcPts val="0"/>
                        </a:spcAft>
                      </a:pPr>
                      <a:r>
                        <a:rPr lang="ar-IQ" sz="1600" b="1" dirty="0" smtClean="0">
                          <a:latin typeface="Arial" pitchFamily="34" charset="0"/>
                          <a:ea typeface="Calibri"/>
                          <a:cs typeface="Arial" pitchFamily="34" charset="0"/>
                        </a:rPr>
                        <a:t>النوعية</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4</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3</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5</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4</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7</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7</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4</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9</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7</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8434">
                <a:tc>
                  <a:txBody>
                    <a:bodyPr/>
                    <a:lstStyle/>
                    <a:p>
                      <a:pPr algn="ctr" rtl="1">
                        <a:lnSpc>
                          <a:spcPct val="107000"/>
                        </a:lnSpc>
                        <a:spcAft>
                          <a:spcPts val="0"/>
                        </a:spcAft>
                      </a:pPr>
                      <a:r>
                        <a:rPr lang="ar-IQ" sz="1600" b="1" dirty="0" smtClean="0">
                          <a:latin typeface="Arial" pitchFamily="34" charset="0"/>
                          <a:ea typeface="Calibri"/>
                          <a:cs typeface="Arial" pitchFamily="34" charset="0"/>
                        </a:rPr>
                        <a:t>المجموع</a:t>
                      </a:r>
                      <a:endParaRPr lang="ar-EG" sz="1600" b="1" dirty="0">
                        <a:latin typeface="Arial" pitchFamily="34" charset="0"/>
                        <a:ea typeface="Calibri"/>
                        <a:cs typeface="Arial" pitchFamily="34" charset="0"/>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14</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13</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27</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14</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6</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17</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12</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11</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15</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13</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8</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10</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14</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23</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IQ" sz="2000" b="1" dirty="0" smtClean="0">
                          <a:latin typeface="Calibri"/>
                          <a:ea typeface="Calibri"/>
                          <a:cs typeface="Arial"/>
                        </a:rPr>
                        <a:t>25</a:t>
                      </a:r>
                      <a:endParaRPr lang="ar-EG" sz="2000" b="1" dirty="0">
                        <a:latin typeface="Calibri"/>
                        <a:ea typeface="Calibri"/>
                        <a:cs typeface="Arial"/>
                      </a:endParaRPr>
                    </a:p>
                  </a:txBody>
                  <a:tcPr marL="35197" marR="351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pic>
        <p:nvPicPr>
          <p:cNvPr id="55" name="صورة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213" y="1363683"/>
            <a:ext cx="9122220" cy="631372"/>
          </a:xfrm>
          <a:prstGeom prst="rect">
            <a:avLst/>
          </a:prstGeom>
        </p:spPr>
      </p:pic>
      <p:graphicFrame>
        <p:nvGraphicFramePr>
          <p:cNvPr id="56" name="جدول 55"/>
          <p:cNvGraphicFramePr>
            <a:graphicFrameLocks noGrp="1"/>
          </p:cNvGraphicFramePr>
          <p:nvPr>
            <p:extLst>
              <p:ext uri="{D42A27DB-BD31-4B8C-83A1-F6EECF244321}">
                <p14:modId xmlns:p14="http://schemas.microsoft.com/office/powerpoint/2010/main" val="1533487204"/>
              </p:ext>
            </p:extLst>
          </p:nvPr>
        </p:nvGraphicFramePr>
        <p:xfrm>
          <a:off x="629392" y="1363683"/>
          <a:ext cx="816821" cy="2975481"/>
        </p:xfrm>
        <a:graphic>
          <a:graphicData uri="http://schemas.openxmlformats.org/drawingml/2006/table">
            <a:tbl>
              <a:tblPr rtl="1" firstRow="1" bandRow="1">
                <a:tableStyleId>{F5AB1C69-6EDB-4FF4-983F-18BD219EF322}</a:tableStyleId>
              </a:tblPr>
              <a:tblGrid>
                <a:gridCol w="816821">
                  <a:extLst>
                    <a:ext uri="{9D8B030D-6E8A-4147-A177-3AD203B41FA5}">
                      <a16:colId xmlns:a16="http://schemas.microsoft.com/office/drawing/2014/main" val="20000"/>
                    </a:ext>
                  </a:extLst>
                </a:gridCol>
              </a:tblGrid>
              <a:tr h="607454">
                <a:tc>
                  <a:txBody>
                    <a:bodyPr/>
                    <a:lstStyle/>
                    <a:p>
                      <a:pPr algn="ctr" rtl="1"/>
                      <a:r>
                        <a:rPr lang="ar-IQ" sz="1600" b="1" dirty="0" smtClean="0"/>
                        <a:t>المجموع</a:t>
                      </a:r>
                      <a:endParaRPr lang="ar-IQ" sz="1600" b="1" dirty="0"/>
                    </a:p>
                  </a:txBody>
                  <a:tcPr anchor="ctr"/>
                </a:tc>
                <a:extLst>
                  <a:ext uri="{0D108BD9-81ED-4DB2-BD59-A6C34878D82A}">
                    <a16:rowId xmlns:a16="http://schemas.microsoft.com/office/drawing/2014/main" val="10000"/>
                  </a:ext>
                </a:extLst>
              </a:tr>
              <a:tr h="784069">
                <a:tc>
                  <a:txBody>
                    <a:bodyPr/>
                    <a:lstStyle/>
                    <a:p>
                      <a:pPr algn="ctr" rtl="1"/>
                      <a:r>
                        <a:rPr lang="ar-IQ" sz="2000" b="1" dirty="0" smtClean="0"/>
                        <a:t>173</a:t>
                      </a:r>
                      <a:endParaRPr lang="ar-IQ" sz="2000" b="1" dirty="0"/>
                    </a:p>
                  </a:txBody>
                  <a:tcPr anchor="ctr"/>
                </a:tc>
                <a:extLst>
                  <a:ext uri="{0D108BD9-81ED-4DB2-BD59-A6C34878D82A}">
                    <a16:rowId xmlns:a16="http://schemas.microsoft.com/office/drawing/2014/main" val="10001"/>
                  </a:ext>
                </a:extLst>
              </a:tr>
              <a:tr h="791979">
                <a:tc>
                  <a:txBody>
                    <a:bodyPr/>
                    <a:lstStyle/>
                    <a:p>
                      <a:pPr algn="ctr" rtl="1"/>
                      <a:r>
                        <a:rPr lang="ar-IQ" sz="2000" b="1" dirty="0" smtClean="0"/>
                        <a:t>71</a:t>
                      </a:r>
                      <a:endParaRPr lang="ar-IQ" sz="2000" b="1" dirty="0"/>
                    </a:p>
                  </a:txBody>
                  <a:tcPr anchor="ctr"/>
                </a:tc>
                <a:extLst>
                  <a:ext uri="{0D108BD9-81ED-4DB2-BD59-A6C34878D82A}">
                    <a16:rowId xmlns:a16="http://schemas.microsoft.com/office/drawing/2014/main" val="10002"/>
                  </a:ext>
                </a:extLst>
              </a:tr>
              <a:tr h="791979">
                <a:tc>
                  <a:txBody>
                    <a:bodyPr/>
                    <a:lstStyle/>
                    <a:p>
                      <a:pPr algn="ctr" rtl="1"/>
                      <a:r>
                        <a:rPr lang="ar-IQ" sz="2000" b="1" dirty="0" smtClean="0"/>
                        <a:t>244</a:t>
                      </a:r>
                      <a:endParaRPr lang="ar-IQ" sz="2000" b="1"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59025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4" y="225631"/>
            <a:ext cx="7050378" cy="942109"/>
          </a:xfrm>
        </p:spPr>
        <p:txBody>
          <a:bodyPr>
            <a:normAutofit/>
          </a:bodyPr>
          <a:lstStyle/>
          <a:p>
            <a:pPr algn="ctr"/>
            <a:r>
              <a:rPr lang="ar-IQ" sz="5400" b="1" dirty="0" smtClean="0">
                <a:latin typeface="Aldhabi" panose="01000000000000000000" pitchFamily="2" charset="-78"/>
                <a:cs typeface="Aldhabi" panose="01000000000000000000" pitchFamily="2" charset="-78"/>
              </a:rPr>
              <a:t>المرحلة الثانية</a:t>
            </a:r>
            <a:endParaRPr lang="en-US" sz="5400" b="1" dirty="0">
              <a:latin typeface="Aldhabi" panose="01000000000000000000" pitchFamily="2" charset="-78"/>
              <a:cs typeface="Aldhabi" panose="01000000000000000000" pitchFamily="2" charset="-78"/>
            </a:endParaRPr>
          </a:p>
        </p:txBody>
      </p:sp>
      <p:sp>
        <p:nvSpPr>
          <p:cNvPr id="4" name="Content Placeholder 3"/>
          <p:cNvSpPr>
            <a:spLocks noGrp="1"/>
          </p:cNvSpPr>
          <p:nvPr>
            <p:ph sz="half" idx="1"/>
          </p:nvPr>
        </p:nvSpPr>
        <p:spPr>
          <a:xfrm>
            <a:off x="427512" y="1326524"/>
            <a:ext cx="8974180" cy="4932608"/>
          </a:xfrm>
        </p:spPr>
        <p:txBody>
          <a:bodyPr>
            <a:noAutofit/>
          </a:bodyPr>
          <a:lstStyle/>
          <a:p>
            <a:pPr marL="0" indent="0" algn="just">
              <a:buNone/>
            </a:pPr>
            <a:r>
              <a:rPr lang="ar-IQ" sz="2800" dirty="0" smtClean="0"/>
              <a:t>تستهدف هذه المرحلة </a:t>
            </a:r>
            <a:r>
              <a:rPr lang="ar-IQ" sz="2800" dirty="0"/>
              <a:t>استطلاع الوزارات والدوائر الحكومية لمعرفة مدى </a:t>
            </a:r>
            <a:r>
              <a:rPr lang="ar-IQ" sz="2800" dirty="0" smtClean="0"/>
              <a:t>مسؤولياتهم </a:t>
            </a:r>
            <a:r>
              <a:rPr lang="ar-IQ" sz="2800" dirty="0"/>
              <a:t>في توفير البيانات الاحصائية حسب طبيعة المهام </a:t>
            </a:r>
            <a:r>
              <a:rPr lang="ar-IQ" sz="2800" dirty="0" smtClean="0"/>
              <a:t>والواجبات. على سبيل المثال، وزارة الصحة لديها بيانات متنوعة عن القطاع الصحي والخدمات الصحية المقدمة للمواطنين. كذلك وزارة الزراعة تمتلك بيانات واسعة عن القطاع الزراعي لا يمتلكها الجهاز، فهي بحكم عمل الوزارة من اختصاصها. وهكذا بالنسبة لبقية الوزارات والجهات الأخرى المنتجة للبيانات.</a:t>
            </a:r>
          </a:p>
          <a:p>
            <a:pPr marL="0" indent="0" algn="just">
              <a:buNone/>
            </a:pPr>
            <a:r>
              <a:rPr lang="ar-IQ" sz="2800" dirty="0" smtClean="0"/>
              <a:t> ولكن، بفضل التعاون والتنسيق القائم بين أعضاء لجنة التطوير والتنسيق الإحصائي سنتمكن من رصد مؤشرات التنمية المستدامة وجمع البيانات من مصادرها الرسمية المعتمدة. كما يمكن تقدير الاحتياجات التدريبية </a:t>
            </a:r>
            <a:r>
              <a:rPr lang="ar-IQ" sz="2800" dirty="0"/>
              <a:t>والتعاون الفني </a:t>
            </a:r>
            <a:r>
              <a:rPr lang="ar-IQ" sz="2800" dirty="0" smtClean="0"/>
              <a:t>المشترك، وإعداد </a:t>
            </a:r>
            <a:r>
              <a:rPr lang="ar-IQ" sz="2800" dirty="0"/>
              <a:t>خطة تدريبية ضمن خطة التدريب السنوية للجهاز لصالح كل الموظفين المعنيين بتلك المؤشرات.</a:t>
            </a:r>
            <a:endParaRPr lang="en-US" sz="2800" b="1" dirty="0">
              <a:solidFill>
                <a:srgbClr val="FF0000"/>
              </a:solidFill>
            </a:endParaRP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2467424854"/>
              </p:ext>
            </p:extLst>
          </p:nvPr>
        </p:nvGraphicFramePr>
        <p:xfrm>
          <a:off x="9203376" y="1683123"/>
          <a:ext cx="2371499" cy="1190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325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4" y="225631"/>
            <a:ext cx="7050378" cy="942109"/>
          </a:xfrm>
        </p:spPr>
        <p:txBody>
          <a:bodyPr>
            <a:normAutofit/>
          </a:bodyPr>
          <a:lstStyle/>
          <a:p>
            <a:pPr algn="ctr"/>
            <a:r>
              <a:rPr lang="ar-IQ" sz="5400" b="1" dirty="0" smtClean="0">
                <a:latin typeface="Aldhabi" panose="01000000000000000000" pitchFamily="2" charset="-78"/>
                <a:cs typeface="Aldhabi" panose="01000000000000000000" pitchFamily="2" charset="-78"/>
              </a:rPr>
              <a:t>المرحلة الثالثة</a:t>
            </a:r>
            <a:endParaRPr lang="en-US" sz="5400" b="1" dirty="0">
              <a:latin typeface="Aldhabi" panose="01000000000000000000" pitchFamily="2" charset="-78"/>
              <a:cs typeface="Aldhabi" panose="01000000000000000000" pitchFamily="2" charset="-78"/>
            </a:endParaRPr>
          </a:p>
        </p:txBody>
      </p:sp>
      <p:sp>
        <p:nvSpPr>
          <p:cNvPr id="4" name="Content Placeholder 3"/>
          <p:cNvSpPr>
            <a:spLocks noGrp="1"/>
          </p:cNvSpPr>
          <p:nvPr>
            <p:ph sz="half" idx="1"/>
          </p:nvPr>
        </p:nvSpPr>
        <p:spPr>
          <a:xfrm>
            <a:off x="427512" y="1354292"/>
            <a:ext cx="8974180" cy="4930597"/>
          </a:xfrm>
        </p:spPr>
        <p:txBody>
          <a:bodyPr>
            <a:noAutofit/>
          </a:bodyPr>
          <a:lstStyle/>
          <a:p>
            <a:pPr marL="0" indent="0" algn="just">
              <a:buNone/>
            </a:pPr>
            <a:r>
              <a:rPr lang="ar-IQ" sz="2800" b="1" dirty="0">
                <a:solidFill>
                  <a:srgbClr val="002060"/>
                </a:solidFill>
              </a:rPr>
              <a:t>تشرح امكانية تبويب وتصنيف المؤشرات على مواضيع رئيسة تساعد على وضع برامج التدريب وتحديد نطاق مسؤولية العمل مع الأخذ بنظر </a:t>
            </a:r>
            <a:r>
              <a:rPr lang="ar-IQ" sz="2800" b="1" dirty="0">
                <a:solidFill>
                  <a:srgbClr val="002060"/>
                </a:solidFill>
              </a:rPr>
              <a:t>الاعتبار </a:t>
            </a:r>
            <a:r>
              <a:rPr lang="ar-IQ" sz="2800" b="1" dirty="0">
                <a:solidFill>
                  <a:srgbClr val="002060"/>
                </a:solidFill>
              </a:rPr>
              <a:t>التداخل بين أهداف التنمية </a:t>
            </a:r>
            <a:r>
              <a:rPr lang="ar-IQ" sz="2800" b="1" dirty="0">
                <a:solidFill>
                  <a:srgbClr val="002060"/>
                </a:solidFill>
              </a:rPr>
              <a:t>المستدامة </a:t>
            </a:r>
            <a:r>
              <a:rPr lang="ar-IQ" sz="2800" b="1" dirty="0">
                <a:solidFill>
                  <a:srgbClr val="002060"/>
                </a:solidFill>
              </a:rPr>
              <a:t>من جهة والجهات المعنية بقياس مؤشراتها من جهة أخرى</a:t>
            </a:r>
            <a:r>
              <a:rPr lang="ar-IQ" sz="2800" b="1" dirty="0">
                <a:solidFill>
                  <a:srgbClr val="002060"/>
                </a:solidFill>
              </a:rPr>
              <a:t>. </a:t>
            </a:r>
          </a:p>
          <a:p>
            <a:pPr marL="0" indent="0" algn="just">
              <a:buNone/>
            </a:pPr>
            <a:r>
              <a:rPr lang="ar-IQ" sz="2800" b="1" dirty="0" smtClean="0">
                <a:solidFill>
                  <a:srgbClr val="002060"/>
                </a:solidFill>
              </a:rPr>
              <a:t>اعتمدنا في توزيع المواضيع الرئيسة على الدوائر الفنية في مقر الجهاز المركزي للإحصاء حسب مسؤولية كل دائرة واختصاصها في جمع البيانات والمؤشرات الإحصائية ضمن خطة عمل الجهاز. على سبيل المثال، تحديد مواضيع السكان وخصائصهم والعمالة والإعاقة، من مسؤولية مديرية إحصاءات السكان والقوى العاملة. </a:t>
            </a:r>
            <a:r>
              <a:rPr lang="ar-IQ" sz="2800" b="1" dirty="0" smtClean="0">
                <a:solidFill>
                  <a:srgbClr val="002060"/>
                </a:solidFill>
              </a:rPr>
              <a:t>أما موضوع الاقتصاد الكلي والمالية فكان من مسؤولية مديرية الحسابات القومية. وغيرها من المواضيع الرئيسة المقترحة كالآتي:</a:t>
            </a:r>
          </a:p>
          <a:p>
            <a:pPr marL="0" indent="0" algn="just">
              <a:buNone/>
            </a:pPr>
            <a:r>
              <a:rPr lang="ar-IQ" sz="2800" b="1" dirty="0" smtClean="0">
                <a:solidFill>
                  <a:srgbClr val="002060"/>
                </a:solidFill>
              </a:rPr>
              <a:t> </a:t>
            </a:r>
            <a:r>
              <a:rPr lang="ar-IQ" sz="2800" b="1" dirty="0" smtClean="0">
                <a:solidFill>
                  <a:srgbClr val="002060"/>
                </a:solidFill>
              </a:rPr>
              <a:t>  </a:t>
            </a:r>
            <a:endParaRPr lang="en-US" sz="2800" b="1" dirty="0">
              <a:solidFill>
                <a:srgbClr val="002060"/>
              </a:solidFill>
            </a:endParaRP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2368785532"/>
              </p:ext>
            </p:extLst>
          </p:nvPr>
        </p:nvGraphicFramePr>
        <p:xfrm>
          <a:off x="9736428" y="1683123"/>
          <a:ext cx="1838447" cy="1190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7525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569" y="-22988"/>
            <a:ext cx="6887688" cy="6377049"/>
          </a:xfrm>
          <a:prstGeom prst="rect">
            <a:avLst/>
          </a:prstGeom>
        </p:spPr>
      </p:pic>
      <p:sp>
        <p:nvSpPr>
          <p:cNvPr id="3" name="مستطيل 2"/>
          <p:cNvSpPr/>
          <p:nvPr/>
        </p:nvSpPr>
        <p:spPr>
          <a:xfrm>
            <a:off x="2386939" y="101378"/>
            <a:ext cx="7220197" cy="1015663"/>
          </a:xfrm>
          <a:prstGeom prst="rect">
            <a:avLst/>
          </a:prstGeom>
        </p:spPr>
        <p:txBody>
          <a:bodyPr wrap="square">
            <a:spAutoFit/>
          </a:bodyPr>
          <a:lstStyle/>
          <a:p>
            <a:pPr algn="ctr"/>
            <a:r>
              <a:rPr lang="ar-IQ" sz="2000" b="1" dirty="0" smtClean="0">
                <a:latin typeface="Calibri" panose="020F0502020204030204" pitchFamily="34" charset="0"/>
                <a:ea typeface="Calibri" panose="020F0502020204030204" pitchFamily="34" charset="0"/>
                <a:cs typeface="Arial" panose="020B0604020202020204" pitchFamily="34" charset="0"/>
              </a:rPr>
              <a:t> المواضيع الرئيسة المقترحة</a:t>
            </a:r>
            <a:endParaRPr lang="ar-IQ" sz="2000" b="1" dirty="0" smtClean="0">
              <a:latin typeface="Calibri" panose="020F0502020204030204" pitchFamily="34" charset="0"/>
              <a:ea typeface="Calibri" panose="020F0502020204030204" pitchFamily="34" charset="0"/>
              <a:cs typeface="Arial" panose="020B0604020202020204" pitchFamily="34" charset="0"/>
            </a:endParaRPr>
          </a:p>
          <a:p>
            <a:pPr algn="ctr"/>
            <a:endParaRPr lang="ar-IQ" sz="2000" b="1" dirty="0">
              <a:latin typeface="Calibri" panose="020F0502020204030204" pitchFamily="34" charset="0"/>
              <a:ea typeface="Calibri" panose="020F0502020204030204" pitchFamily="34" charset="0"/>
              <a:cs typeface="Arial" panose="020B0604020202020204" pitchFamily="34" charset="0"/>
            </a:endParaRPr>
          </a:p>
          <a:p>
            <a:pPr algn="ctr"/>
            <a:endParaRPr lang="ar-IQ" sz="2000" b="1" dirty="0"/>
          </a:p>
        </p:txBody>
      </p:sp>
      <p:sp>
        <p:nvSpPr>
          <p:cNvPr id="4" name="مستطيل 3"/>
          <p:cNvSpPr/>
          <p:nvPr/>
        </p:nvSpPr>
        <p:spPr>
          <a:xfrm>
            <a:off x="6887086" y="1617415"/>
            <a:ext cx="1803699" cy="400110"/>
          </a:xfrm>
          <a:prstGeom prst="rect">
            <a:avLst/>
          </a:prstGeom>
        </p:spPr>
        <p:txBody>
          <a:bodyPr wrap="none">
            <a:spAutoFit/>
          </a:bodyPr>
          <a:lstStyle/>
          <a:p>
            <a:r>
              <a:rPr lang="ar-IQ" sz="2000" b="1" dirty="0">
                <a:latin typeface="Calibri" panose="020F0502020204030204" pitchFamily="34" charset="0"/>
                <a:ea typeface="Calibri" panose="020F0502020204030204" pitchFamily="34" charset="0"/>
                <a:cs typeface="Arial" panose="020B0604020202020204" pitchFamily="34" charset="0"/>
              </a:rPr>
              <a:t>السكان وخصائصهم</a:t>
            </a:r>
            <a:endParaRPr lang="ar-IQ" sz="2000" b="1" dirty="0"/>
          </a:p>
        </p:txBody>
      </p:sp>
      <p:sp>
        <p:nvSpPr>
          <p:cNvPr id="5" name="مستطيل 4"/>
          <p:cNvSpPr/>
          <p:nvPr/>
        </p:nvSpPr>
        <p:spPr>
          <a:xfrm>
            <a:off x="2517569" y="2480638"/>
            <a:ext cx="3155031" cy="707886"/>
          </a:xfrm>
          <a:prstGeom prst="rect">
            <a:avLst/>
          </a:prstGeom>
        </p:spPr>
        <p:txBody>
          <a:bodyPr wrap="none">
            <a:spAutoFit/>
          </a:bodyPr>
          <a:lstStyle/>
          <a:p>
            <a:r>
              <a:rPr lang="ar-IQ" sz="2000" b="1" dirty="0">
                <a:latin typeface="Calibri" panose="020F0502020204030204" pitchFamily="34" charset="0"/>
                <a:ea typeface="Calibri" panose="020F0502020204030204" pitchFamily="34" charset="0"/>
                <a:cs typeface="Arial" panose="020B0604020202020204" pitchFamily="34" charset="0"/>
              </a:rPr>
              <a:t>المناطق العمرانية </a:t>
            </a:r>
            <a:r>
              <a:rPr lang="ar-IQ" sz="2000" b="1" dirty="0" smtClean="0">
                <a:latin typeface="Calibri" panose="020F0502020204030204" pitchFamily="34" charset="0"/>
                <a:ea typeface="Calibri" panose="020F0502020204030204" pitchFamily="34" charset="0"/>
                <a:cs typeface="Arial" panose="020B0604020202020204" pitchFamily="34" charset="0"/>
              </a:rPr>
              <a:t>والبنايات     </a:t>
            </a:r>
          </a:p>
          <a:p>
            <a:r>
              <a:rPr lang="ar-IQ" sz="2000" b="1" dirty="0" smtClean="0">
                <a:latin typeface="Calibri" panose="020F0502020204030204" pitchFamily="34" charset="0"/>
                <a:ea typeface="Calibri" panose="020F0502020204030204" pitchFamily="34" charset="0"/>
                <a:cs typeface="Arial" panose="020B0604020202020204" pitchFamily="34" charset="0"/>
              </a:rPr>
              <a:t>والتجهيزات </a:t>
            </a:r>
            <a:r>
              <a:rPr lang="ar-IQ" sz="2000" b="1" dirty="0">
                <a:latin typeface="Calibri" panose="020F0502020204030204" pitchFamily="34" charset="0"/>
                <a:ea typeface="Calibri" panose="020F0502020204030204" pitchFamily="34" charset="0"/>
                <a:cs typeface="Arial" panose="020B0604020202020204" pitchFamily="34" charset="0"/>
              </a:rPr>
              <a:t>الأساسية والبنى التحتية</a:t>
            </a:r>
            <a:endParaRPr lang="ar-IQ" sz="2000" b="1" dirty="0"/>
          </a:p>
        </p:txBody>
      </p:sp>
      <p:sp>
        <p:nvSpPr>
          <p:cNvPr id="6" name="مستطيل 5"/>
          <p:cNvSpPr/>
          <p:nvPr/>
        </p:nvSpPr>
        <p:spPr>
          <a:xfrm>
            <a:off x="6531219" y="3643289"/>
            <a:ext cx="2515432" cy="707886"/>
          </a:xfrm>
          <a:prstGeom prst="rect">
            <a:avLst/>
          </a:prstGeom>
        </p:spPr>
        <p:txBody>
          <a:bodyPr wrap="none">
            <a:spAutoFit/>
          </a:bodyPr>
          <a:lstStyle/>
          <a:p>
            <a:r>
              <a:rPr lang="ar-IQ" sz="2000" b="1" dirty="0">
                <a:latin typeface="Calibri" panose="020F0502020204030204" pitchFamily="34" charset="0"/>
                <a:ea typeface="Calibri" panose="020F0502020204030204" pitchFamily="34" charset="0"/>
                <a:cs typeface="Arial" panose="020B0604020202020204" pitchFamily="34" charset="0"/>
              </a:rPr>
              <a:t>الفقر والخدمات </a:t>
            </a:r>
            <a:r>
              <a:rPr lang="ar-IQ" sz="2000" b="1" dirty="0" smtClean="0">
                <a:latin typeface="Calibri" panose="020F0502020204030204" pitchFamily="34" charset="0"/>
                <a:ea typeface="Calibri" panose="020F0502020204030204" pitchFamily="34" charset="0"/>
                <a:cs typeface="Arial" panose="020B0604020202020204" pitchFamily="34" charset="0"/>
              </a:rPr>
              <a:t>الاجتماعية  </a:t>
            </a:r>
          </a:p>
          <a:p>
            <a:r>
              <a:rPr lang="ar-IQ" sz="2000" b="1" dirty="0" smtClean="0">
                <a:latin typeface="Calibri" panose="020F0502020204030204" pitchFamily="34" charset="0"/>
                <a:ea typeface="Calibri" panose="020F0502020204030204" pitchFamily="34" charset="0"/>
                <a:cs typeface="Arial" panose="020B0604020202020204" pitchFamily="34" charset="0"/>
              </a:rPr>
              <a:t>والأساسية </a:t>
            </a:r>
            <a:r>
              <a:rPr lang="ar-IQ" dirty="0" smtClean="0">
                <a:latin typeface="Calibri" panose="020F0502020204030204" pitchFamily="34" charset="0"/>
                <a:ea typeface="Calibri" panose="020F0502020204030204" pitchFamily="34" charset="0"/>
                <a:cs typeface="Arial" panose="020B0604020202020204" pitchFamily="34" charset="0"/>
              </a:rPr>
              <a:t>          </a:t>
            </a:r>
            <a:endParaRPr lang="ar-IQ" dirty="0"/>
          </a:p>
        </p:txBody>
      </p:sp>
      <p:sp>
        <p:nvSpPr>
          <p:cNvPr id="7" name="مستطيل 6"/>
          <p:cNvSpPr/>
          <p:nvPr/>
        </p:nvSpPr>
        <p:spPr>
          <a:xfrm>
            <a:off x="2790700" y="4554896"/>
            <a:ext cx="2382383" cy="707886"/>
          </a:xfrm>
          <a:prstGeom prst="rect">
            <a:avLst/>
          </a:prstGeom>
        </p:spPr>
        <p:txBody>
          <a:bodyPr wrap="none">
            <a:spAutoFit/>
          </a:bodyPr>
          <a:lstStyle/>
          <a:p>
            <a:r>
              <a:rPr lang="ar-IQ" sz="2000" b="1" dirty="0">
                <a:latin typeface="Calibri" panose="020F0502020204030204" pitchFamily="34" charset="0"/>
                <a:ea typeface="Calibri" panose="020F0502020204030204" pitchFamily="34" charset="0"/>
                <a:cs typeface="Arial" panose="020B0604020202020204" pitchFamily="34" charset="0"/>
              </a:rPr>
              <a:t>الزراعة </a:t>
            </a:r>
            <a:r>
              <a:rPr lang="ar-IQ" sz="2000" b="1" dirty="0" smtClean="0">
                <a:latin typeface="Calibri" panose="020F0502020204030204" pitchFamily="34" charset="0"/>
                <a:ea typeface="Calibri" panose="020F0502020204030204" pitchFamily="34" charset="0"/>
                <a:cs typeface="Arial" panose="020B0604020202020204" pitchFamily="34" charset="0"/>
              </a:rPr>
              <a:t>والتغذية      </a:t>
            </a:r>
            <a:r>
              <a:rPr lang="en-US" sz="2000" b="1" dirty="0" smtClean="0">
                <a:latin typeface="Calibri" panose="020F0502020204030204" pitchFamily="34" charset="0"/>
                <a:ea typeface="Calibri" panose="020F0502020204030204" pitchFamily="34" charset="0"/>
                <a:cs typeface="Arial" panose="020B0604020202020204" pitchFamily="34" charset="0"/>
              </a:rPr>
              <a:t> </a:t>
            </a:r>
            <a:endParaRPr lang="ar-IQ" sz="2000" b="1" dirty="0" smtClean="0">
              <a:latin typeface="Calibri" panose="020F0502020204030204" pitchFamily="34" charset="0"/>
              <a:ea typeface="Calibri" panose="020F0502020204030204" pitchFamily="34" charset="0"/>
              <a:cs typeface="Arial" panose="020B0604020202020204" pitchFamily="34" charset="0"/>
            </a:endParaRPr>
          </a:p>
          <a:p>
            <a:r>
              <a:rPr lang="ar-IQ" sz="2000" b="1" dirty="0" smtClean="0">
                <a:latin typeface="Calibri" panose="020F0502020204030204" pitchFamily="34" charset="0"/>
                <a:ea typeface="Calibri" panose="020F0502020204030204" pitchFamily="34" charset="0"/>
                <a:cs typeface="Arial" panose="020B0604020202020204" pitchFamily="34" charset="0"/>
              </a:rPr>
              <a:t>وحيازة واستعمال </a:t>
            </a:r>
            <a:r>
              <a:rPr lang="ar-IQ" sz="2000" b="1" dirty="0">
                <a:latin typeface="Calibri" panose="020F0502020204030204" pitchFamily="34" charset="0"/>
                <a:ea typeface="Calibri" panose="020F0502020204030204" pitchFamily="34" charset="0"/>
                <a:cs typeface="Arial" panose="020B0604020202020204" pitchFamily="34" charset="0"/>
              </a:rPr>
              <a:t>الأراضي</a:t>
            </a:r>
            <a:endParaRPr lang="ar-IQ" sz="2000" b="1" dirty="0"/>
          </a:p>
        </p:txBody>
      </p:sp>
      <p:sp>
        <p:nvSpPr>
          <p:cNvPr id="8" name="مستطيل 7"/>
          <p:cNvSpPr/>
          <p:nvPr/>
        </p:nvSpPr>
        <p:spPr>
          <a:xfrm>
            <a:off x="6717167" y="5435103"/>
            <a:ext cx="2143536" cy="707886"/>
          </a:xfrm>
          <a:prstGeom prst="rect">
            <a:avLst/>
          </a:prstGeom>
        </p:spPr>
        <p:txBody>
          <a:bodyPr wrap="none">
            <a:spAutoFit/>
          </a:bodyPr>
          <a:lstStyle/>
          <a:p>
            <a:r>
              <a:rPr lang="ar-IQ" sz="2000" b="1" dirty="0">
                <a:latin typeface="Calibri" panose="020F0502020204030204" pitchFamily="34" charset="0"/>
                <a:ea typeface="Calibri" panose="020F0502020204030204" pitchFamily="34" charset="0"/>
                <a:cs typeface="Arial" panose="020B0604020202020204" pitchFamily="34" charset="0"/>
              </a:rPr>
              <a:t>الصناعة </a:t>
            </a:r>
            <a:r>
              <a:rPr lang="ar-IQ" sz="2000" b="1" dirty="0" smtClean="0">
                <a:latin typeface="Calibri" panose="020F0502020204030204" pitchFamily="34" charset="0"/>
                <a:ea typeface="Calibri" panose="020F0502020204030204" pitchFamily="34" charset="0"/>
                <a:cs typeface="Arial" panose="020B0604020202020204" pitchFamily="34" charset="0"/>
              </a:rPr>
              <a:t>والتكنولوجيا  </a:t>
            </a:r>
          </a:p>
          <a:p>
            <a:r>
              <a:rPr lang="ar-IQ" sz="2000" b="1" dirty="0" smtClean="0">
                <a:latin typeface="Calibri" panose="020F0502020204030204" pitchFamily="34" charset="0"/>
                <a:ea typeface="Calibri" panose="020F0502020204030204" pitchFamily="34" charset="0"/>
                <a:cs typeface="Arial" panose="020B0604020202020204" pitchFamily="34" charset="0"/>
              </a:rPr>
              <a:t>والاتصالات </a:t>
            </a:r>
            <a:r>
              <a:rPr lang="ar-IQ" sz="2000" b="1" dirty="0">
                <a:latin typeface="Calibri" panose="020F0502020204030204" pitchFamily="34" charset="0"/>
                <a:ea typeface="Calibri" panose="020F0502020204030204" pitchFamily="34" charset="0"/>
                <a:cs typeface="Arial" panose="020B0604020202020204" pitchFamily="34" charset="0"/>
              </a:rPr>
              <a:t>والمعلومات</a:t>
            </a:r>
            <a:endParaRPr lang="ar-IQ" sz="2000" b="1" dirty="0"/>
          </a:p>
        </p:txBody>
      </p:sp>
    </p:spTree>
    <p:extLst>
      <p:ext uri="{BB962C8B-B14F-4D97-AF65-F5344CB8AC3E}">
        <p14:creationId xmlns:p14="http://schemas.microsoft.com/office/powerpoint/2010/main" val="612749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Template>
  <TotalTime>287</TotalTime>
  <Words>1398</Words>
  <Application>Microsoft Office PowerPoint</Application>
  <PresentationFormat>شاشة عريضة</PresentationFormat>
  <Paragraphs>467</Paragraphs>
  <Slides>20</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20</vt:i4>
      </vt:variant>
    </vt:vector>
  </HeadingPairs>
  <TitlesOfParts>
    <vt:vector size="30" baseType="lpstr">
      <vt:lpstr>Aldhabi</vt:lpstr>
      <vt:lpstr>Arial</vt:lpstr>
      <vt:lpstr>Calibri</vt:lpstr>
      <vt:lpstr>impact</vt:lpstr>
      <vt:lpstr>Majalla UI</vt:lpstr>
      <vt:lpstr>Sakkal Majalla</vt:lpstr>
      <vt:lpstr>Segoe Print</vt:lpstr>
      <vt:lpstr>Times New Roman</vt:lpstr>
      <vt:lpstr>Traditional Arabic</vt:lpstr>
      <vt:lpstr>Nature Illustration 16x9</vt:lpstr>
      <vt:lpstr>   </vt:lpstr>
      <vt:lpstr> لجنة التطوير    والتنسيق   الإحصائي       </vt:lpstr>
      <vt:lpstr>المقدمة</vt:lpstr>
      <vt:lpstr>الإطار العام لمراحل إعداد الخطة</vt:lpstr>
      <vt:lpstr>المرحلة الأولى لإعداد الخطة</vt:lpstr>
      <vt:lpstr>عرض تقديمي في PowerPoint</vt:lpstr>
      <vt:lpstr>المرحلة الثانية</vt:lpstr>
      <vt:lpstr>المرحلة الثالثة</vt:lpstr>
      <vt:lpstr>عرض تقديمي في PowerPoint</vt:lpstr>
      <vt:lpstr>عرض تقديمي في PowerPoint</vt:lpstr>
      <vt:lpstr>عرض تقديمي في PowerPoint</vt:lpstr>
      <vt:lpstr>عرض تقديمي في PowerPoint</vt:lpstr>
      <vt:lpstr>من جانب آخر تم توزيع المواضيع الرئيسة للمؤشرات حسب الأهداف وعدد المؤشرات الرقمية المطلوبة ذات الصلة حسب ما مبين في الجدول (3) حيث يتضح أن بعض المواضيع تخص هدفاً واحداً فقط ، بينما الأخرى تخص أكثر من هدف.</vt:lpstr>
      <vt:lpstr>توزيع الأهداف والمؤشرات الرقمية حسب المواضيع الرئيسة</vt:lpstr>
      <vt:lpstr>توزيع الأهداف والمؤشرات الرقمية حسب المواضيع الرئيسة</vt:lpstr>
      <vt:lpstr>خلاصة القول أن الجهاز المركزي للإحصاء باعتباره يتحمل مسؤولية كلية أو جزئية من حيث  توفير بيانات لـ (173) مؤشر ، فقد تمكنا من جمع بيانات لـ (33) مؤشر من خلال المسوح الاحصائية وتنفيذ خطة العمل السنوية. فيما هيأت الوزارات والدوائر الاخرى بيانات لـ (29) مؤشر. بناءً على ذلك فأن خطة العمل سيتفق عليها في لجنة التطوير والتنسيق الإحصائي، فضلاً عن خطة الدورات التدريبية التي تنظم لرفع القدرات الإحصائية على أساس المواضيع الرئيسة واختيار الدورات من قبل أعضاء اللجنة حسب الاختصاص والاهتمام المشترك. وذلك لتوسيع دائرة الفئات المستهدفة في البرامج التدريبية باشراك كل المؤسسات ذات الصلة ليتمكن الجهاز من نقل المعرفة المكتسبة من خلال تنفيذه العديد من الدورات التدريبية.</vt:lpstr>
      <vt:lpstr>الخطة التدريبية المقترحة لسنة 2018 المتعلقة بأهداف التنمية المستدامة 2030</vt:lpstr>
      <vt:lpstr>عرض تقديمي في PowerPoint</vt:lpstr>
      <vt:lpstr>إن تصنيف المؤشرات بهذا العدد حسب المواضيع الرئيسة واختيار الدورات التدريبية سوف يساعد على وضع برامج متكاملة للمساهمة في توفير البيانات الإحصائية مع الاستعانة بدور الجهاز المركزي للإحصاء الذي يأخذ على عاتقه جمع البيانات والتدريب على كيفية استيفاءها بالشكل الصحيح وإصدار التقارير الدورية لرصد أهداف التنمية المستدامة 2030.</vt:lpstr>
      <vt:lpstr>شكـــراً لحســن إصغائكم</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cezar azher</dc:creator>
  <cp:lastModifiedBy>admin</cp:lastModifiedBy>
  <cp:revision>93</cp:revision>
  <dcterms:created xsi:type="dcterms:W3CDTF">2017-12-17T16:34:04Z</dcterms:created>
  <dcterms:modified xsi:type="dcterms:W3CDTF">2017-12-19T11:14:04Z</dcterms:modified>
</cp:coreProperties>
</file>